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8" r:id="rId5"/>
    <p:sldId id="259" r:id="rId6"/>
    <p:sldId id="262" r:id="rId7"/>
    <p:sldId id="263" r:id="rId8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25" autoAdjust="0"/>
  </p:normalViewPr>
  <p:slideViewPr>
    <p:cSldViewPr snapToGrid="0">
      <p:cViewPr varScale="1">
        <p:scale>
          <a:sx n="39" d="100"/>
          <a:sy n="39" d="100"/>
        </p:scale>
        <p:origin x="1824" y="3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D99EA-DE9A-43EC-B900-59724F889EAC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9ECA8-DDBC-4C03-8D73-743891F9C0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60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9ECA8-DDBC-4C03-8D73-743891F9C00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4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18"/>
            <a:ext cx="4229446" cy="9564552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19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Cliquer ici   &gt;&gt;</a:t>
            </a:r>
            <a:br>
              <a:rPr lang="fr-FR" dirty="0"/>
            </a:br>
            <a:r>
              <a:rPr lang="fr-FR" dirty="0"/>
              <a:t>pour insérer votre photo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198574" y="7973941"/>
            <a:ext cx="1320923" cy="104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879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 dirty="0"/>
              <a:t>Insérer un logo client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431918" y="4816389"/>
            <a:ext cx="4087580" cy="1393600"/>
          </a:xfrm>
        </p:spPr>
        <p:txBody>
          <a:bodyPr lIns="0" rIns="0" anchor="b">
            <a:noAutofit/>
          </a:bodyPr>
          <a:lstStyle>
            <a:lvl1pPr algn="r">
              <a:defRPr sz="2052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 dirty="0"/>
              <a:t>Titre de votre Présentation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431970" y="6392373"/>
            <a:ext cx="4087530" cy="6968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69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5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Sous 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431970" y="7271557"/>
            <a:ext cx="4087530" cy="52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69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26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Date | Auteur | Diffusion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4196080" cy="9383594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49" y="1664000"/>
            <a:ext cx="1957370" cy="5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7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Green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1" y="-1"/>
            <a:ext cx="6858000" cy="990370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370700" y="4827574"/>
            <a:ext cx="4148797" cy="1425589"/>
          </a:xfrm>
          <a:noFill/>
        </p:spPr>
        <p:txBody>
          <a:bodyPr tIns="108000" rIns="0" anchor="t"/>
          <a:lstStyle>
            <a:lvl1pPr algn="r">
              <a:defRPr sz="175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 dirty="0"/>
              <a:t>Titre de chapitre</a:t>
            </a:r>
          </a:p>
        </p:txBody>
      </p:sp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3"/>
            <a:ext cx="3570717" cy="8074889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19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Cliquer ici   &gt;&gt;</a:t>
            </a:r>
            <a:br>
              <a:rPr lang="fr-FR" dirty="0"/>
            </a:br>
            <a:r>
              <a:rPr lang="fr-FR" dirty="0"/>
              <a:t>pour insérer votre photo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567907" y="4827575"/>
            <a:ext cx="747693" cy="14248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1758" b="1" i="0">
                <a:solidFill>
                  <a:schemeClr val="bg1"/>
                </a:solidFill>
                <a:latin typeface="+mj-lt"/>
              </a:defRPr>
            </a:lvl1pPr>
            <a:lvl2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2pPr>
            <a:lvl3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3pPr>
            <a:lvl4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cap="none" baseline="0">
                <a:solidFill>
                  <a:schemeClr val="bg2"/>
                </a:solidFill>
              </a:defRPr>
            </a:lvl4pPr>
            <a:lvl5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5pPr>
            <a:lvl6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6pPr>
            <a:lvl7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7pPr>
            <a:lvl8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8pPr>
            <a:lvl9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11877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1" y="-1"/>
            <a:ext cx="6858000" cy="9903708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370700" y="4827574"/>
            <a:ext cx="4148797" cy="1425589"/>
          </a:xfrm>
          <a:noFill/>
        </p:spPr>
        <p:txBody>
          <a:bodyPr tIns="108000" rIns="0" anchor="t"/>
          <a:lstStyle>
            <a:lvl1pPr algn="r">
              <a:defRPr sz="175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 dirty="0"/>
              <a:t>Titre de chapitre</a:t>
            </a:r>
          </a:p>
        </p:txBody>
      </p:sp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3"/>
            <a:ext cx="3570717" cy="8074889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19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Cliquer ici   &gt;&gt;</a:t>
            </a:r>
            <a:br>
              <a:rPr lang="fr-FR" dirty="0"/>
            </a:br>
            <a:r>
              <a:rPr lang="fr-FR" dirty="0"/>
              <a:t>pour insérer votre photo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567907" y="4827575"/>
            <a:ext cx="747693" cy="14248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1758" b="1" i="0">
                <a:solidFill>
                  <a:schemeClr val="bg1"/>
                </a:solidFill>
                <a:latin typeface="+mj-lt"/>
              </a:defRPr>
            </a:lvl1pPr>
            <a:lvl2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2pPr>
            <a:lvl3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3pPr>
            <a:lvl4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cap="none" baseline="0">
                <a:solidFill>
                  <a:schemeClr val="bg2"/>
                </a:solidFill>
              </a:defRPr>
            </a:lvl4pPr>
            <a:lvl5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5pPr>
            <a:lvl6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6pPr>
            <a:lvl7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7pPr>
            <a:lvl8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8pPr>
            <a:lvl9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7414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44219" y="6994497"/>
            <a:ext cx="2313781" cy="2911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19" dirty="0">
              <a:solidFill>
                <a:schemeClr val="bg2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9594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Contac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204" b="-45087"/>
          <a:stretch/>
        </p:blipFill>
        <p:spPr>
          <a:xfrm>
            <a:off x="-1" y="-13124"/>
            <a:ext cx="6858001" cy="9906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48" y="1664000"/>
            <a:ext cx="1956461" cy="5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01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veillant\Desktop\WAVESTONE #ProdTools\4. Visuels\La city 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4"/>
          <a:stretch/>
        </p:blipFill>
        <p:spPr bwMode="auto">
          <a:xfrm>
            <a:off x="-10765" y="12"/>
            <a:ext cx="6868766" cy="99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 bwMode="black">
          <a:xfrm>
            <a:off x="-714" y="0"/>
            <a:ext cx="1594704" cy="6558133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l">
              <a:lnSpc>
                <a:spcPct val="200000"/>
              </a:lnSpc>
            </a:pPr>
            <a:r>
              <a:rPr lang="fr-FR" sz="733" dirty="0">
                <a:solidFill>
                  <a:schemeClr val="bg2"/>
                </a:solidFill>
              </a:rPr>
              <a:t>PARIS</a:t>
            </a:r>
          </a:p>
          <a:p>
            <a:pPr algn="l">
              <a:lnSpc>
                <a:spcPct val="200000"/>
              </a:lnSpc>
            </a:pPr>
            <a:r>
              <a:rPr lang="fr-FR" sz="733" dirty="0">
                <a:solidFill>
                  <a:schemeClr val="bg2"/>
                </a:solidFill>
              </a:rPr>
              <a:t>LONDON</a:t>
            </a:r>
          </a:p>
          <a:p>
            <a:pPr algn="l">
              <a:lnSpc>
                <a:spcPct val="200000"/>
              </a:lnSpc>
            </a:pPr>
            <a:r>
              <a:rPr lang="fr-FR" sz="733" dirty="0">
                <a:solidFill>
                  <a:schemeClr val="bg2"/>
                </a:solidFill>
              </a:rPr>
              <a:t>NEW YORK</a:t>
            </a:r>
          </a:p>
          <a:p>
            <a:pPr algn="l">
              <a:lnSpc>
                <a:spcPct val="200000"/>
              </a:lnSpc>
            </a:pPr>
            <a:r>
              <a:rPr lang="fr-FR" sz="733" dirty="0">
                <a:solidFill>
                  <a:schemeClr val="bg2"/>
                </a:solidFill>
              </a:rPr>
              <a:t>HONG KONG</a:t>
            </a:r>
          </a:p>
          <a:p>
            <a:pPr algn="l">
              <a:lnSpc>
                <a:spcPct val="200000"/>
              </a:lnSpc>
            </a:pPr>
            <a:r>
              <a:rPr lang="fr-FR" sz="733" dirty="0">
                <a:solidFill>
                  <a:schemeClr val="bg2"/>
                </a:solidFill>
              </a:rPr>
              <a:t>SINGAPORE *</a:t>
            </a:r>
          </a:p>
          <a:p>
            <a:pPr algn="l">
              <a:lnSpc>
                <a:spcPct val="200000"/>
              </a:lnSpc>
            </a:pPr>
            <a:r>
              <a:rPr lang="pt-BR" sz="733" dirty="0">
                <a:solidFill>
                  <a:schemeClr val="bg2"/>
                </a:solidFill>
              </a:rPr>
              <a:t>DUBAI *</a:t>
            </a:r>
          </a:p>
          <a:p>
            <a:pPr algn="l">
              <a:lnSpc>
                <a:spcPct val="200000"/>
              </a:lnSpc>
            </a:pPr>
            <a:r>
              <a:rPr lang="pt-BR" sz="733" dirty="0">
                <a:solidFill>
                  <a:schemeClr val="bg2"/>
                </a:solidFill>
              </a:rPr>
              <a:t>BRUSSELS</a:t>
            </a:r>
          </a:p>
          <a:p>
            <a:pPr algn="l">
              <a:lnSpc>
                <a:spcPct val="200000"/>
              </a:lnSpc>
            </a:pPr>
            <a:r>
              <a:rPr lang="pt-BR" sz="733" dirty="0">
                <a:solidFill>
                  <a:schemeClr val="bg2"/>
                </a:solidFill>
              </a:rPr>
              <a:t>LUXEMBOURG</a:t>
            </a:r>
          </a:p>
          <a:p>
            <a:pPr algn="l">
              <a:lnSpc>
                <a:spcPct val="200000"/>
              </a:lnSpc>
            </a:pPr>
            <a:r>
              <a:rPr lang="pt-BR" sz="733" dirty="0">
                <a:solidFill>
                  <a:schemeClr val="bg2"/>
                </a:solidFill>
              </a:rPr>
              <a:t>GENEVA</a:t>
            </a:r>
          </a:p>
          <a:p>
            <a:pPr algn="l">
              <a:lnSpc>
                <a:spcPct val="200000"/>
              </a:lnSpc>
            </a:pPr>
            <a:r>
              <a:rPr lang="pt-BR" sz="733" dirty="0">
                <a:solidFill>
                  <a:schemeClr val="bg2"/>
                </a:solidFill>
              </a:rPr>
              <a:t>CASABLANCA</a:t>
            </a:r>
          </a:p>
          <a:p>
            <a:pPr algn="l">
              <a:lnSpc>
                <a:spcPct val="200000"/>
              </a:lnSpc>
            </a:pPr>
            <a:r>
              <a:rPr lang="fr-FR" sz="733" dirty="0">
                <a:solidFill>
                  <a:schemeClr val="bg2"/>
                </a:solidFill>
              </a:rPr>
              <a:t>LYON</a:t>
            </a:r>
          </a:p>
          <a:p>
            <a:pPr algn="l">
              <a:lnSpc>
                <a:spcPct val="200000"/>
              </a:lnSpc>
            </a:pPr>
            <a:r>
              <a:rPr lang="fr-FR" sz="733" dirty="0">
                <a:solidFill>
                  <a:schemeClr val="bg2"/>
                </a:solidFill>
              </a:rPr>
              <a:t>MARSEILLE</a:t>
            </a:r>
          </a:p>
          <a:p>
            <a:pPr algn="l">
              <a:lnSpc>
                <a:spcPct val="200000"/>
              </a:lnSpc>
            </a:pPr>
            <a:r>
              <a:rPr lang="fr-FR" sz="733" dirty="0">
                <a:solidFill>
                  <a:schemeClr val="bg2"/>
                </a:solidFill>
              </a:rPr>
              <a:t>NANTES</a:t>
            </a:r>
          </a:p>
          <a:p>
            <a:pPr algn="l"/>
            <a:endParaRPr lang="en-US" sz="733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black">
          <a:xfrm>
            <a:off x="437900" y="6136233"/>
            <a:ext cx="949102" cy="1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513" dirty="0">
                <a:solidFill>
                  <a:schemeClr val="bg2"/>
                </a:solidFill>
              </a:rPr>
              <a:t>* Partenaires stratégiques</a:t>
            </a:r>
          </a:p>
        </p:txBody>
      </p:sp>
      <p:pic>
        <p:nvPicPr>
          <p:cNvPr id="9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48" y="1664000"/>
            <a:ext cx="1956461" cy="5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47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9264" y="584516"/>
            <a:ext cx="6380307" cy="1247636"/>
          </a:xfrm>
        </p:spPr>
        <p:txBody>
          <a:bodyPr lIns="108000" tIns="36000" rIns="108000" bIns="0"/>
          <a:lstStyle>
            <a:lvl1pPr>
              <a:defRPr sz="1612" baseline="0">
                <a:solidFill>
                  <a:schemeClr val="bg2"/>
                </a:solidFill>
              </a:defRPr>
            </a:lvl1pPr>
          </a:lstStyle>
          <a:p>
            <a:r>
              <a:rPr lang="fr-FR" noProof="0" dirty="0" err="1"/>
              <a:t>Color</a:t>
            </a:r>
            <a:r>
              <a:rPr lang="fr-FR" noProof="0" dirty="0"/>
              <a:t> &amp; Font structure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951143"/>
              </p:ext>
            </p:extLst>
          </p:nvPr>
        </p:nvGraphicFramePr>
        <p:xfrm>
          <a:off x="273413" y="4640965"/>
          <a:ext cx="6503262" cy="585554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37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7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97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99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r>
                        <a:rPr lang="fr-FR" sz="1300" b="1" dirty="0"/>
                        <a:t>Niveau</a:t>
                      </a:r>
                    </a:p>
                  </a:txBody>
                  <a:tcPr marL="63305" marR="63305" marT="66040" marB="6604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 marL="63305" marR="63305" marT="66040" marB="6604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Couleur</a:t>
                      </a:r>
                    </a:p>
                  </a:txBody>
                  <a:tcPr marL="63305" marR="63305" marT="66040" marB="6604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Taille</a:t>
                      </a:r>
                    </a:p>
                  </a:txBody>
                  <a:tcPr marL="63305" marR="63305" marT="66040" marB="6604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Effet</a:t>
                      </a:r>
                    </a:p>
                  </a:txBody>
                  <a:tcPr marL="63305" marR="63305" marT="66040" marB="6604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</a:t>
                      </a:r>
                    </a:p>
                  </a:txBody>
                  <a:tcPr marL="63305" marR="63305" marT="66040" marB="6604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</a:t>
                      </a:r>
                      <a:br>
                        <a:rPr lang="fr-FR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63305" marR="63305" marT="66040" marB="6604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Espacement </a:t>
                      </a:r>
                    </a:p>
                    <a:p>
                      <a:r>
                        <a:rPr lang="fr-FR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63305" marR="63305" marT="66040" marB="6604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347">
                <a:tc>
                  <a:txBody>
                    <a:bodyPr/>
                    <a:lstStyle/>
                    <a:p>
                      <a:r>
                        <a:rPr lang="fr-FR" sz="1400" i="0" kern="1200" cap="all" baseline="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surtitre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 / 132 / 129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CAPS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r>
                        <a:rPr lang="fr-FR" sz="3200" kern="1200" baseline="0" dirty="0">
                          <a:solidFill>
                            <a:schemeClr val="bg2"/>
                          </a:solidFill>
                          <a:latin typeface="+mj-lt"/>
                          <a:ea typeface="+mj-ea"/>
                          <a:cs typeface="+mj-cs"/>
                        </a:rPr>
                        <a:t>Titre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  <a:p>
                      <a:pPr algn="ctr"/>
                      <a:endParaRPr lang="fr-FR" sz="1400" i="0" kern="1200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400" i="0" kern="1200" cap="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347">
                <a:tc>
                  <a:txBody>
                    <a:bodyPr/>
                    <a:lstStyle/>
                    <a:p>
                      <a:pPr lvl="0"/>
                      <a:r>
                        <a:rPr lang="fr-FR" sz="2300" i="0" kern="1200" cap="none" baseline="0" dirty="0">
                          <a:solidFill>
                            <a:srgbClr val="503078"/>
                          </a:solidFill>
                          <a:latin typeface="+mn-lt"/>
                          <a:ea typeface="+mn-ea"/>
                          <a:cs typeface="+mn-cs"/>
                        </a:rPr>
                        <a:t>Niveau 1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400" i="0" kern="1200" cap="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 cm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pt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2613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Tempus Sans ITC" panose="04020404030D07020202" pitchFamily="82" charset="0"/>
                        <a:buChar char="/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2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Tempus Sans ITC</a:t>
                      </a:r>
                      <a:br>
                        <a:rPr lang="fr-FR" sz="14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002F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pt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347">
                <a:tc>
                  <a:txBody>
                    <a:bodyPr/>
                    <a:lstStyle/>
                    <a:p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3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›"/>
                      </a:pPr>
                      <a:r>
                        <a:rPr lang="fr-FR" sz="17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4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Tahoma" panose="020B0604030504040204" pitchFamily="34" charset="0"/>
                        <a:buNone/>
                      </a:pPr>
                      <a:r>
                        <a:rPr lang="fr-FR" sz="14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 </a:t>
                      </a:r>
                      <a:br>
                        <a:rPr lang="fr-FR" sz="14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203A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1,8 cm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2613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»"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5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</a:t>
                      </a:r>
                      <a:r>
                        <a:rPr lang="fr-F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</a:t>
                      </a:r>
                      <a:b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00BB</a:t>
                      </a:r>
                    </a:p>
                    <a:p>
                      <a:pPr algn="ctr"/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2,5 cm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329298" y="584518"/>
            <a:ext cx="3285315" cy="1560172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998" tIns="33499" rIns="66998" bIns="334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 sz="1026" b="1" dirty="0" err="1">
                <a:solidFill>
                  <a:schemeClr val="bg2"/>
                </a:solidFill>
              </a:rPr>
              <a:t>Remaining</a:t>
            </a:r>
            <a:r>
              <a:rPr lang="fr-FR" sz="1026" b="1" dirty="0">
                <a:solidFill>
                  <a:schemeClr val="bg2"/>
                </a:solidFill>
              </a:rPr>
              <a:t> bug</a:t>
            </a:r>
            <a:endParaRPr lang="fr-FR" sz="1026" dirty="0">
              <a:solidFill>
                <a:schemeClr val="bg2"/>
              </a:solidFill>
            </a:endParaRPr>
          </a:p>
          <a:p>
            <a:pPr algn="r"/>
            <a:r>
              <a:rPr lang="fr-FR" sz="1026" dirty="0">
                <a:solidFill>
                  <a:schemeClr val="bg2"/>
                </a:solidFill>
              </a:rPr>
              <a:t>La Police</a:t>
            </a:r>
            <a:r>
              <a:rPr lang="fr-FR" sz="1026" baseline="0" dirty="0">
                <a:solidFill>
                  <a:schemeClr val="bg2"/>
                </a:solidFill>
              </a:rPr>
              <a:t> </a:t>
            </a:r>
            <a:r>
              <a:rPr lang="fr-FR" sz="1026" baseline="0" dirty="0" err="1">
                <a:solidFill>
                  <a:schemeClr val="bg2"/>
                </a:solidFill>
              </a:rPr>
              <a:t>Tahoma</a:t>
            </a:r>
            <a:r>
              <a:rPr lang="fr-FR" sz="1026" baseline="0" dirty="0">
                <a:solidFill>
                  <a:schemeClr val="bg2"/>
                </a:solidFill>
              </a:rPr>
              <a:t> italique ne passe pas à l’impression depuis un document </a:t>
            </a:r>
            <a:r>
              <a:rPr lang="fr-FR" sz="1026" baseline="0" dirty="0" err="1">
                <a:solidFill>
                  <a:schemeClr val="bg2"/>
                </a:solidFill>
              </a:rPr>
              <a:t>pdf</a:t>
            </a:r>
            <a:r>
              <a:rPr lang="fr-FR" sz="1026" baseline="0" dirty="0">
                <a:solidFill>
                  <a:schemeClr val="bg2"/>
                </a:solidFill>
              </a:rPr>
              <a:t> généré directement par PPT. </a:t>
            </a:r>
          </a:p>
          <a:p>
            <a:pPr algn="r"/>
            <a:r>
              <a:rPr lang="fr-FR" sz="1026" b="1" baseline="0" dirty="0">
                <a:solidFill>
                  <a:schemeClr val="bg2"/>
                </a:solidFill>
              </a:rPr>
              <a:t>Passer par une imprimante </a:t>
            </a:r>
            <a:r>
              <a:rPr lang="fr-FR" sz="1026" b="1" baseline="0" dirty="0" err="1">
                <a:solidFill>
                  <a:schemeClr val="bg2"/>
                </a:solidFill>
              </a:rPr>
              <a:t>Pdf</a:t>
            </a:r>
            <a:r>
              <a:rPr lang="fr-FR" sz="1026" b="1" baseline="0" dirty="0">
                <a:solidFill>
                  <a:schemeClr val="bg2"/>
                </a:solidFill>
              </a:rPr>
              <a:t> type </a:t>
            </a:r>
            <a:r>
              <a:rPr lang="fr-FR" sz="1026" b="1" baseline="0" dirty="0" err="1">
                <a:solidFill>
                  <a:schemeClr val="bg2"/>
                </a:solidFill>
              </a:rPr>
              <a:t>Pdf</a:t>
            </a:r>
            <a:r>
              <a:rPr lang="fr-FR" sz="1026" b="1" baseline="0" dirty="0">
                <a:solidFill>
                  <a:schemeClr val="bg2"/>
                </a:solidFill>
              </a:rPr>
              <a:t> Creator.</a:t>
            </a:r>
            <a:endParaRPr lang="fr-FR" sz="1026" b="1" dirty="0">
              <a:solidFill>
                <a:schemeClr val="bg2"/>
              </a:solidFill>
            </a:endParaRPr>
          </a:p>
        </p:txBody>
      </p:sp>
      <p:graphicFrame>
        <p:nvGraphicFramePr>
          <p:cNvPr id="7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00766"/>
              </p:ext>
            </p:extLst>
          </p:nvPr>
        </p:nvGraphicFramePr>
        <p:xfrm>
          <a:off x="251357" y="2124368"/>
          <a:ext cx="6390076" cy="236212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39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0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90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0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2985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300" b="1" kern="1200" noProof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Color scheme</a:t>
                      </a:r>
                    </a:p>
                  </a:txBody>
                  <a:tcPr marL="49846" marR="0" marT="104000" marB="10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3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1</a:t>
                      </a:r>
                    </a:p>
                  </a:txBody>
                  <a:tcPr marL="49846" marR="0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3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1</a:t>
                      </a:r>
                    </a:p>
                  </a:txBody>
                  <a:tcPr marL="49846" marR="74768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3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2</a:t>
                      </a:r>
                    </a:p>
                  </a:txBody>
                  <a:tcPr marL="49846" marR="74768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3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</a:p>
                  </a:txBody>
                  <a:tcPr marL="49846" marR="74768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3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1</a:t>
                      </a:r>
                    </a:p>
                  </a:txBody>
                  <a:tcPr marL="49846" marR="74768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3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2</a:t>
                      </a:r>
                    </a:p>
                  </a:txBody>
                  <a:tcPr marL="49846" marR="74768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3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3</a:t>
                      </a:r>
                    </a:p>
                  </a:txBody>
                  <a:tcPr marL="49846" marR="74768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3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4</a:t>
                      </a:r>
                    </a:p>
                  </a:txBody>
                  <a:tcPr marL="49846" marR="74768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3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5</a:t>
                      </a:r>
                    </a:p>
                  </a:txBody>
                  <a:tcPr marL="49846" marR="74768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3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6</a:t>
                      </a:r>
                    </a:p>
                  </a:txBody>
                  <a:tcPr marL="49846" marR="74768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5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9846" marR="0" marT="104000" marB="10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9846" marR="74768" marT="104000" marB="10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9846" marR="74768" marT="104000" marB="10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9846" marR="74768" marT="104000" marB="10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9846" marR="74768" marT="104000" marB="10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9846" marR="74768" marT="104000" marB="10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9846" marR="74768" marT="104000" marB="10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9846" marR="74768" marT="104000" marB="10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9846" marR="74768" marT="104000" marB="10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9846" marR="74768" marT="104000" marB="10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4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  <a:b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</a:txBody>
                  <a:tcPr marL="49846" marR="49846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marL="49846" marR="49846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</a:p>
                  </a:txBody>
                  <a:tcPr marL="49846" marR="49846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240</a:t>
                      </a:r>
                    </a:p>
                  </a:txBody>
                  <a:tcPr marL="49846" marR="49846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156</a:t>
                      </a:r>
                    </a:p>
                  </a:txBody>
                  <a:tcPr marL="49846" marR="49846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184</a:t>
                      </a:r>
                    </a:p>
                  </a:txBody>
                  <a:tcPr marL="49846" marR="49846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118</a:t>
                      </a:r>
                    </a:p>
                  </a:txBody>
                  <a:tcPr marL="49846" marR="49846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129</a:t>
                      </a:r>
                    </a:p>
                  </a:txBody>
                  <a:tcPr marL="49846" marR="49846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154</a:t>
                      </a:r>
                    </a:p>
                  </a:txBody>
                  <a:tcPr marL="49846" marR="49846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</a:txBody>
                  <a:tcPr marL="49846" marR="49846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9264" y="208454"/>
            <a:ext cx="6380307" cy="376061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33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33"/>
            </a:lvl2pPr>
          </a:lstStyle>
          <a:p>
            <a:pPr lvl="0"/>
            <a:r>
              <a:rPr lang="fr-FR" noProof="0" dirty="0"/>
              <a:t>How to use the Wavestone </a:t>
            </a:r>
            <a:r>
              <a:rPr lang="fr-FR" noProof="0" dirty="0" err="1"/>
              <a:t>ppt</a:t>
            </a:r>
            <a:r>
              <a:rPr lang="fr-FR" noProof="0" dirty="0"/>
              <a:t> </a:t>
            </a:r>
            <a:r>
              <a:rPr lang="fr-FR" noProof="0" dirty="0" err="1"/>
              <a:t>template</a:t>
            </a:r>
            <a:endParaRPr lang="fr-FR" noProof="0" dirty="0"/>
          </a:p>
        </p:txBody>
      </p:sp>
      <p:grpSp>
        <p:nvGrpSpPr>
          <p:cNvPr id="3" name="Groupe 2"/>
          <p:cNvGrpSpPr/>
          <p:nvPr/>
        </p:nvGrpSpPr>
        <p:grpSpPr>
          <a:xfrm>
            <a:off x="234306" y="1055624"/>
            <a:ext cx="3094992" cy="1089081"/>
            <a:chOff x="338440" y="866281"/>
            <a:chExt cx="4614560" cy="75397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38440" y="866281"/>
              <a:ext cx="4614560" cy="753979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fr-FR" sz="1172" b="1" dirty="0">
                  <a:solidFill>
                    <a:schemeClr val="bg2"/>
                  </a:solidFill>
                </a:rPr>
                <a:t>Raccourci</a:t>
              </a:r>
              <a:r>
                <a:rPr lang="fr-FR" sz="1172" b="1" baseline="0" dirty="0">
                  <a:solidFill>
                    <a:schemeClr val="bg2"/>
                  </a:solidFill>
                </a:rPr>
                <a:t> pour changer de niveau :</a:t>
              </a:r>
              <a:endParaRPr lang="fr-FR" sz="1172" b="1" dirty="0">
                <a:solidFill>
                  <a:schemeClr val="bg2"/>
                </a:solidFill>
              </a:endParaRPr>
            </a:p>
            <a:p>
              <a:pPr algn="r"/>
              <a:r>
                <a:rPr lang="fr-FR" sz="1172" b="0" dirty="0">
                  <a:solidFill>
                    <a:schemeClr val="bg2"/>
                  </a:solidFill>
                </a:rPr>
                <a:t>Shift</a:t>
              </a:r>
              <a:r>
                <a:rPr lang="fr-FR" sz="1172" b="0" baseline="0" dirty="0">
                  <a:solidFill>
                    <a:schemeClr val="bg2"/>
                  </a:solidFill>
                </a:rPr>
                <a:t> + Alt + Flèche droite ou gauche</a:t>
              </a:r>
              <a:endParaRPr lang="fr-FR" sz="1172" b="0" dirty="0">
                <a:solidFill>
                  <a:schemeClr val="bg2"/>
                </a:solidFill>
              </a:endParaRPr>
            </a:p>
          </p:txBody>
        </p:sp>
        <p:pic>
          <p:nvPicPr>
            <p:cNvPr id="12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42" y="998628"/>
              <a:ext cx="489284" cy="489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182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1" cy="3448756"/>
          </a:xfrm>
        </p:spPr>
        <p:txBody>
          <a:bodyPr anchor="b"/>
          <a:lstStyle>
            <a:lvl1pPr algn="ctr">
              <a:defRPr sz="439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1" cy="2391656"/>
          </a:xfrm>
        </p:spPr>
        <p:txBody>
          <a:bodyPr/>
          <a:lstStyle>
            <a:lvl1pPr marL="0" indent="0" algn="ctr">
              <a:buNone/>
              <a:defRPr sz="1758"/>
            </a:lvl1pPr>
            <a:lvl2pPr marL="334972" indent="0" algn="ctr">
              <a:buNone/>
              <a:defRPr sz="1465"/>
            </a:lvl2pPr>
            <a:lvl3pPr marL="669943" indent="0" algn="ctr">
              <a:buNone/>
              <a:defRPr sz="1319"/>
            </a:lvl3pPr>
            <a:lvl4pPr marL="1004916" indent="0" algn="ctr">
              <a:buNone/>
              <a:defRPr sz="1172"/>
            </a:lvl4pPr>
            <a:lvl5pPr marL="1339888" indent="0" algn="ctr">
              <a:buNone/>
              <a:defRPr sz="1172"/>
            </a:lvl5pPr>
            <a:lvl6pPr marL="1674859" indent="0" algn="ctr">
              <a:buNone/>
              <a:defRPr sz="1172"/>
            </a:lvl6pPr>
            <a:lvl7pPr marL="2009831" indent="0" algn="ctr">
              <a:buNone/>
              <a:defRPr sz="1172"/>
            </a:lvl7pPr>
            <a:lvl8pPr marL="2344803" indent="0" algn="ctr">
              <a:buNone/>
              <a:defRPr sz="1172"/>
            </a:lvl8pPr>
            <a:lvl9pPr marL="2679775" indent="0" algn="ctr">
              <a:buNone/>
              <a:defRPr sz="1172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65A0-B752-45DE-96FC-6BAA9300C890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511-6141-4ABE-81CF-E40806E944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4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urpl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63997" b="-5943"/>
          <a:stretch/>
        </p:blipFill>
        <p:spPr bwMode="auto">
          <a:xfrm>
            <a:off x="1" y="16"/>
            <a:ext cx="6858000" cy="990370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" y="18"/>
            <a:ext cx="4229446" cy="9564552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19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Cliquer ici    &gt;&gt;</a:t>
            </a:r>
            <a:br>
              <a:rPr lang="fr-FR" dirty="0"/>
            </a:br>
            <a:r>
              <a:rPr lang="fr-FR" dirty="0"/>
              <a:t>pour insérer votre photo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198574" y="7973941"/>
            <a:ext cx="1320923" cy="104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879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 dirty="0"/>
              <a:t>Insérer un logo client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431970" y="4816389"/>
            <a:ext cx="4087530" cy="1393600"/>
          </a:xfrm>
        </p:spPr>
        <p:txBody>
          <a:bodyPr lIns="0" rIns="0" anchor="b">
            <a:noAutofit/>
          </a:bodyPr>
          <a:lstStyle>
            <a:lvl1pPr algn="r">
              <a:defRPr sz="2052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 dirty="0"/>
              <a:t>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431970" y="6392373"/>
            <a:ext cx="4087530" cy="6968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69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5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Sous-titre de votre présentation</a:t>
            </a:r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431970" y="7271557"/>
            <a:ext cx="4087530" cy="52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69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26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Date | Auteur | Diffusion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48" y="1664000"/>
            <a:ext cx="1956461" cy="5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1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9264" y="584516"/>
            <a:ext cx="6380307" cy="1247636"/>
          </a:xfrm>
        </p:spPr>
        <p:txBody>
          <a:bodyPr lIns="108000" tIns="0" rIns="108000" bIns="0"/>
          <a:lstStyle>
            <a:lvl1pPr>
              <a:defRPr sz="1612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Compléter avec un titre ici qui porte votre message sur deux lignes au maximum pour des raisons de lisibilité</a:t>
            </a:r>
            <a:endParaRPr lang="fr-FR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9264" y="208454"/>
            <a:ext cx="6380307" cy="376061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33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33"/>
            </a:lvl2pPr>
          </a:lstStyle>
          <a:p>
            <a:pPr lvl="0"/>
            <a:r>
              <a:rPr lang="fr-FR" noProof="0" dirty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289384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264" y="584516"/>
            <a:ext cx="6380307" cy="1247636"/>
          </a:xfrm>
        </p:spPr>
        <p:txBody>
          <a:bodyPr lIns="108000" tIns="0" rIns="108000" bIns="0"/>
          <a:lstStyle>
            <a:lvl1pPr>
              <a:defRPr sz="1612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Compléter avec un titre ici qui porte votre message sur deux lignes au maximum pour des raisons de lisibilité</a:t>
            </a:r>
            <a:endParaRPr lang="fr-FR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9264" y="208454"/>
            <a:ext cx="6380307" cy="376061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33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33"/>
            </a:lvl2pPr>
          </a:lstStyle>
          <a:p>
            <a:pPr lvl="0"/>
            <a:r>
              <a:rPr lang="fr-FR" noProof="0" dirty="0"/>
              <a:t>Insérer un surtitre ici – il ne doit pas dépasser 1 ligne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239264" y="1832163"/>
            <a:ext cx="6380307" cy="7177264"/>
          </a:xfrm>
          <a:prstGeom prst="rect">
            <a:avLst/>
          </a:prstGeom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algn="just">
              <a:defRPr>
                <a:solidFill>
                  <a:schemeClr val="tx1"/>
                </a:solidFill>
              </a:defRPr>
            </a:lvl6pPr>
            <a:lvl7pPr algn="just">
              <a:defRPr>
                <a:solidFill>
                  <a:schemeClr val="tx1"/>
                </a:solidFill>
              </a:defRPr>
            </a:lvl7pPr>
            <a:lvl8pPr algn="just">
              <a:defRPr>
                <a:solidFill>
                  <a:schemeClr val="tx1"/>
                </a:solidFill>
              </a:defRPr>
            </a:lvl8pPr>
            <a:lvl9pPr algn="just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Niveau 1 - </a:t>
            </a:r>
            <a:r>
              <a:rPr lang="fr-FR" dirty="0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 dirty="0"/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  <a:p>
            <a:pPr lvl="5"/>
            <a:r>
              <a:rPr lang="fr-FR" dirty="0"/>
              <a:t>Niveau 6</a:t>
            </a:r>
          </a:p>
          <a:p>
            <a:pPr lvl="6"/>
            <a:r>
              <a:rPr lang="fr-FR" dirty="0"/>
              <a:t>Niveau 7</a:t>
            </a:r>
          </a:p>
          <a:p>
            <a:pPr lvl="7"/>
            <a:r>
              <a:rPr lang="fr-FR" noProof="0" dirty="0"/>
              <a:t>Nive</a:t>
            </a:r>
            <a:r>
              <a:rPr lang="fr-FR" dirty="0"/>
              <a:t>au 8</a:t>
            </a:r>
          </a:p>
          <a:p>
            <a:pPr lvl="8"/>
            <a:r>
              <a:rPr lang="fr-FR" dirty="0"/>
              <a:t>Niveau 9</a:t>
            </a:r>
          </a:p>
        </p:txBody>
      </p:sp>
    </p:spTree>
    <p:extLst>
      <p:ext uri="{BB962C8B-B14F-4D97-AF65-F5344CB8AC3E}">
        <p14:creationId xmlns:p14="http://schemas.microsoft.com/office/powerpoint/2010/main" val="145882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at Text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234306" y="1832152"/>
            <a:ext cx="3094993" cy="7176000"/>
          </a:xfrm>
          <a:prstGeom prst="rect">
            <a:avLst/>
          </a:prstGeom>
          <a:solidFill>
            <a:srgbClr val="F4F3F0"/>
          </a:solidFill>
        </p:spPr>
        <p:txBody>
          <a:bodyPr lIns="108000" tIns="108000" rIns="108000" bIns="108000"/>
          <a:lstStyle>
            <a:lvl1pPr marL="0" marR="0" indent="0" algn="just" defTabSz="669943" rtl="0" eaLnBrk="1" fontAlgn="auto" latinLnBrk="0" hangingPunct="1">
              <a:lnSpc>
                <a:spcPct val="100000"/>
              </a:lnSpc>
              <a:spcBef>
                <a:spcPts val="13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262861" marR="0" indent="-262861" algn="just" defTabSz="669943" rtl="0" eaLnBrk="1" fontAlgn="auto" latinLnBrk="0" hangingPunct="1">
              <a:lnSpc>
                <a:spcPct val="100000"/>
              </a:lnSpc>
              <a:spcBef>
                <a:spcPts val="1026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263757" marR="0" indent="0" algn="just" defTabSz="669943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474763" marR="0" indent="-211007" algn="just" defTabSz="669943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659393" marR="0" indent="-184630" algn="just" defTabSz="669943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659393" marR="0" indent="-184630" algn="just" defTabSz="669943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659393" marR="0" indent="-184630" algn="just" defTabSz="669943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659393" marR="0" indent="-184630" algn="just" defTabSz="669943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659393" marR="0" indent="-184630" algn="just" defTabSz="669943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669943" rtl="0" eaLnBrk="1" fontAlgn="auto" latinLnBrk="0" hangingPunct="1">
              <a:lnSpc>
                <a:spcPct val="100000"/>
              </a:lnSpc>
              <a:spcBef>
                <a:spcPts val="13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72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262861" marR="0" lvl="1" indent="-262861" algn="just" defTabSz="669943" rtl="0" eaLnBrk="1" fontAlgn="auto" latinLnBrk="0" hangingPunct="1">
              <a:lnSpc>
                <a:spcPct val="100000"/>
              </a:lnSpc>
              <a:spcBef>
                <a:spcPts val="1026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026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263757" marR="0" lvl="2" indent="0" algn="just" defTabSz="669943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26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474763" marR="0" lvl="3" indent="-211007" algn="just" defTabSz="669943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879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659393" marR="0" lvl="4" indent="-184630" algn="just" defTabSz="669943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33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659393" marR="0" lvl="5" indent="-184630" algn="just" defTabSz="669943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33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659393" marR="0" lvl="6" indent="-184630" algn="just" defTabSz="669943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33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659393" marR="0" lvl="7" indent="-184630" algn="just" defTabSz="669943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33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659393" marR="0" lvl="8" indent="-184630" algn="just" defTabSz="669943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33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3524520" y="1832152"/>
            <a:ext cx="3094993" cy="7176000"/>
          </a:xfrm>
          <a:prstGeom prst="rect">
            <a:avLst/>
          </a:prstGeom>
        </p:spPr>
        <p:txBody>
          <a:bodyPr lIns="108000" tIns="108000" rIns="108000" bIns="108000"/>
          <a:lstStyle>
            <a:lvl1pPr marL="0" marR="0" indent="0" algn="just" defTabSz="669943" rtl="0" eaLnBrk="1" fontAlgn="auto" latinLnBrk="0" hangingPunct="1">
              <a:lnSpc>
                <a:spcPct val="100000"/>
              </a:lnSpc>
              <a:spcBef>
                <a:spcPts val="13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262861" marR="0" indent="-262861" algn="just" defTabSz="669943" rtl="0" eaLnBrk="1" fontAlgn="auto" latinLnBrk="0" hangingPunct="1">
              <a:lnSpc>
                <a:spcPct val="100000"/>
              </a:lnSpc>
              <a:spcBef>
                <a:spcPts val="1026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263757" marR="0" indent="0" algn="just" defTabSz="669943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474763" marR="0" indent="-211007" algn="just" defTabSz="669943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659393" marR="0" indent="-184630" algn="just" defTabSz="669943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659393" marR="0" indent="-184630" algn="just" defTabSz="669943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659393" marR="0" indent="-184630" algn="just" defTabSz="669943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659393" marR="0" indent="-184630" algn="just" defTabSz="669943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659393" marR="0" indent="-184630" algn="just" defTabSz="669943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669943" rtl="0" eaLnBrk="1" fontAlgn="auto" latinLnBrk="0" hangingPunct="1">
              <a:lnSpc>
                <a:spcPct val="100000"/>
              </a:lnSpc>
              <a:spcBef>
                <a:spcPts val="13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72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262861" marR="0" lvl="1" indent="-262861" algn="just" defTabSz="669943" rtl="0" eaLnBrk="1" fontAlgn="auto" latinLnBrk="0" hangingPunct="1">
              <a:lnSpc>
                <a:spcPct val="100000"/>
              </a:lnSpc>
              <a:spcBef>
                <a:spcPts val="1026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026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263757" marR="0" lvl="2" indent="0" algn="just" defTabSz="669943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26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474763" marR="0" lvl="3" indent="-211007" algn="just" defTabSz="669943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879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659393" marR="0" lvl="4" indent="-184630" algn="just" defTabSz="669943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33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659393" marR="0" lvl="5" indent="-184630" algn="just" defTabSz="669943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33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659393" marR="0" lvl="6" indent="-184630" algn="just" defTabSz="669943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33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659393" marR="0" lvl="7" indent="-184630" algn="just" defTabSz="669943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33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659393" marR="0" lvl="8" indent="-184630" algn="just" defTabSz="669943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33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9264" y="584516"/>
            <a:ext cx="6380307" cy="1247636"/>
          </a:xfrm>
        </p:spPr>
        <p:txBody>
          <a:bodyPr lIns="108000" tIns="0" rIns="108000" bIns="0"/>
          <a:lstStyle>
            <a:lvl1pPr>
              <a:defRPr sz="1612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Compléter avec un titre ici qui porte votre message sur deux lignes au maximum pour des raisons de lisibilité</a:t>
            </a:r>
            <a:endParaRPr lang="fr-FR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9264" y="208454"/>
            <a:ext cx="6380307" cy="376061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33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33"/>
            </a:lvl2pPr>
          </a:lstStyle>
          <a:p>
            <a:pPr lvl="0"/>
            <a:r>
              <a:rPr lang="fr-FR" noProof="0" dirty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248818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1 à 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34306" y="584516"/>
            <a:ext cx="6380307" cy="1247636"/>
          </a:xfrm>
          <a:prstGeom prst="rect">
            <a:avLst/>
          </a:prstGeom>
          <a:noFill/>
        </p:spPr>
        <p:txBody>
          <a:bodyPr vert="horz" lIns="79132" tIns="26377" rIns="79132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12" b="1" dirty="0"/>
              <a:t>AGENDA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135824" y="1804937"/>
            <a:ext cx="4286718" cy="988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1612" i="0" cap="none" baseline="0">
                <a:solidFill>
                  <a:schemeClr val="bg2"/>
                </a:solidFill>
              </a:defRPr>
            </a:lvl1pPr>
            <a:lvl2pPr>
              <a:defRPr sz="733"/>
            </a:lvl2pPr>
          </a:lstStyle>
          <a:p>
            <a:pPr lvl="0"/>
            <a:r>
              <a:rPr lang="fr-FR" noProof="0" dirty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135824" y="2964282"/>
            <a:ext cx="4286718" cy="988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612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135824" y="4123626"/>
            <a:ext cx="4286718" cy="988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612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135824" y="5282970"/>
            <a:ext cx="4286718" cy="988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612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135824" y="6442315"/>
            <a:ext cx="4286718" cy="988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612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5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5554866" y="1804937"/>
            <a:ext cx="956718" cy="988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733" b="0" i="0" cap="none" baseline="0">
                <a:solidFill>
                  <a:schemeClr val="bg2"/>
                </a:solidFill>
              </a:defRPr>
            </a:lvl1pPr>
            <a:lvl2pPr>
              <a:defRPr sz="733"/>
            </a:lvl2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554866" y="6442315"/>
            <a:ext cx="956718" cy="988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3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5554866" y="5282970"/>
            <a:ext cx="956718" cy="988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3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5554866" y="4123626"/>
            <a:ext cx="956718" cy="988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3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5554866" y="2964282"/>
            <a:ext cx="956718" cy="988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3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135824" y="7601662"/>
            <a:ext cx="4286718" cy="988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612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6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5554866" y="7601662"/>
            <a:ext cx="956718" cy="988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3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234306" y="1804937"/>
            <a:ext cx="747693" cy="988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12" b="1" i="0">
                <a:solidFill>
                  <a:schemeClr val="accent1"/>
                </a:solidFill>
              </a:defRPr>
            </a:lvl1pPr>
            <a:lvl2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2pPr>
            <a:lvl3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3pPr>
            <a:lvl4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cap="none" baseline="0">
                <a:solidFill>
                  <a:schemeClr val="bg2"/>
                </a:solidFill>
              </a:defRPr>
            </a:lvl4pPr>
            <a:lvl5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5pPr>
            <a:lvl6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6pPr>
            <a:lvl7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7pPr>
            <a:lvl8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8pPr>
            <a:lvl9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234306" y="2964282"/>
            <a:ext cx="747693" cy="988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12" b="1" i="0">
                <a:solidFill>
                  <a:schemeClr val="accent1"/>
                </a:solidFill>
              </a:defRPr>
            </a:lvl1pPr>
            <a:lvl2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2pPr>
            <a:lvl3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3pPr>
            <a:lvl4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cap="none" baseline="0">
                <a:solidFill>
                  <a:schemeClr val="bg2"/>
                </a:solidFill>
              </a:defRPr>
            </a:lvl4pPr>
            <a:lvl5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5pPr>
            <a:lvl6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6pPr>
            <a:lvl7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7pPr>
            <a:lvl8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8pPr>
            <a:lvl9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234306" y="4123626"/>
            <a:ext cx="747693" cy="988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12" b="1" i="0">
                <a:solidFill>
                  <a:schemeClr val="accent1"/>
                </a:solidFill>
              </a:defRPr>
            </a:lvl1pPr>
            <a:lvl2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2pPr>
            <a:lvl3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3pPr>
            <a:lvl4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cap="none" baseline="0">
                <a:solidFill>
                  <a:schemeClr val="bg2"/>
                </a:solidFill>
              </a:defRPr>
            </a:lvl4pPr>
            <a:lvl5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5pPr>
            <a:lvl6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6pPr>
            <a:lvl7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7pPr>
            <a:lvl8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8pPr>
            <a:lvl9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234306" y="5282970"/>
            <a:ext cx="747693" cy="988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12" b="1" i="0">
                <a:solidFill>
                  <a:schemeClr val="accent1"/>
                </a:solidFill>
              </a:defRPr>
            </a:lvl1pPr>
            <a:lvl2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2pPr>
            <a:lvl3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3pPr>
            <a:lvl4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cap="none" baseline="0">
                <a:solidFill>
                  <a:schemeClr val="bg2"/>
                </a:solidFill>
              </a:defRPr>
            </a:lvl4pPr>
            <a:lvl5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5pPr>
            <a:lvl6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6pPr>
            <a:lvl7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7pPr>
            <a:lvl8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8pPr>
            <a:lvl9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234306" y="6442315"/>
            <a:ext cx="747693" cy="988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12" b="1" i="0">
                <a:solidFill>
                  <a:schemeClr val="accent1"/>
                </a:solidFill>
              </a:defRPr>
            </a:lvl1pPr>
            <a:lvl2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2pPr>
            <a:lvl3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3pPr>
            <a:lvl4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cap="none" baseline="0">
                <a:solidFill>
                  <a:schemeClr val="bg2"/>
                </a:solidFill>
              </a:defRPr>
            </a:lvl4pPr>
            <a:lvl5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5pPr>
            <a:lvl6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6pPr>
            <a:lvl7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7pPr>
            <a:lvl8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8pPr>
            <a:lvl9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05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234306" y="7601662"/>
            <a:ext cx="747693" cy="988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12" b="1" i="0">
                <a:solidFill>
                  <a:schemeClr val="accent1"/>
                </a:solidFill>
              </a:defRPr>
            </a:lvl1pPr>
            <a:lvl2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2pPr>
            <a:lvl3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3pPr>
            <a:lvl4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cap="none" baseline="0">
                <a:solidFill>
                  <a:schemeClr val="bg2"/>
                </a:solidFill>
              </a:defRPr>
            </a:lvl4pPr>
            <a:lvl5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5pPr>
            <a:lvl6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6pPr>
            <a:lvl7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7pPr>
            <a:lvl8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8pPr>
            <a:lvl9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6283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1 à 10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135823" y="1832653"/>
            <a:ext cx="4196013" cy="5980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1465" i="0" cap="none" baseline="0">
                <a:solidFill>
                  <a:schemeClr val="bg2"/>
                </a:solidFill>
              </a:defRPr>
            </a:lvl1pPr>
            <a:lvl2pPr>
              <a:defRPr sz="733"/>
            </a:lvl2pPr>
          </a:lstStyle>
          <a:p>
            <a:pPr lvl="0"/>
            <a:r>
              <a:rPr lang="fr-FR" noProof="0" dirty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135823" y="2519546"/>
            <a:ext cx="4196013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465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135823" y="3206438"/>
            <a:ext cx="4196013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465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135823" y="3893331"/>
            <a:ext cx="4196013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465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135823" y="8014689"/>
            <a:ext cx="4196013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465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10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5555816" y="1832653"/>
            <a:ext cx="869744" cy="5980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algn="l">
              <a:defRPr sz="733" b="0" i="0" cap="none" baseline="0">
                <a:solidFill>
                  <a:schemeClr val="bg2"/>
                </a:solidFill>
              </a:defRPr>
            </a:lvl1pPr>
            <a:lvl2pPr>
              <a:defRPr sz="733"/>
            </a:lvl2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555816" y="8014689"/>
            <a:ext cx="869744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73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5555816" y="3893331"/>
            <a:ext cx="869744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73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5555816" y="3206438"/>
            <a:ext cx="869744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73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5555816" y="2519546"/>
            <a:ext cx="869744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73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135823" y="4580224"/>
            <a:ext cx="4196013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465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5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5555816" y="4580224"/>
            <a:ext cx="869744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73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135823" y="5267116"/>
            <a:ext cx="4196013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465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6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1135823" y="5954009"/>
            <a:ext cx="4196013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465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7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5555816" y="5954009"/>
            <a:ext cx="869744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73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555816" y="5267116"/>
            <a:ext cx="869744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73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1135823" y="6640901"/>
            <a:ext cx="4196013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465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8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5555816" y="6640901"/>
            <a:ext cx="869744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73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1135823" y="7327794"/>
            <a:ext cx="4196013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465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9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5555816" y="7327794"/>
            <a:ext cx="869744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73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238494" y="1832653"/>
            <a:ext cx="747693" cy="598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465" b="1" i="0">
                <a:solidFill>
                  <a:schemeClr val="accent1"/>
                </a:solidFill>
              </a:defRPr>
            </a:lvl1pPr>
            <a:lvl2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2pPr>
            <a:lvl3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3pPr>
            <a:lvl4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cap="none" baseline="0">
                <a:solidFill>
                  <a:schemeClr val="bg2"/>
                </a:solidFill>
              </a:defRPr>
            </a:lvl4pPr>
            <a:lvl5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5pPr>
            <a:lvl6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6pPr>
            <a:lvl7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7pPr>
            <a:lvl8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8pPr>
            <a:lvl9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238494" y="2519546"/>
            <a:ext cx="747693" cy="598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465" b="1" i="0">
                <a:solidFill>
                  <a:schemeClr val="accent1"/>
                </a:solidFill>
              </a:defRPr>
            </a:lvl1pPr>
            <a:lvl2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2pPr>
            <a:lvl3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3pPr>
            <a:lvl4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cap="none" baseline="0">
                <a:solidFill>
                  <a:schemeClr val="bg2"/>
                </a:solidFill>
              </a:defRPr>
            </a:lvl4pPr>
            <a:lvl5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5pPr>
            <a:lvl6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6pPr>
            <a:lvl7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7pPr>
            <a:lvl8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8pPr>
            <a:lvl9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238494" y="3206438"/>
            <a:ext cx="747693" cy="598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465" b="1" i="0">
                <a:solidFill>
                  <a:schemeClr val="accent1"/>
                </a:solidFill>
              </a:defRPr>
            </a:lvl1pPr>
            <a:lvl2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2pPr>
            <a:lvl3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3pPr>
            <a:lvl4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cap="none" baseline="0">
                <a:solidFill>
                  <a:schemeClr val="bg2"/>
                </a:solidFill>
              </a:defRPr>
            </a:lvl4pPr>
            <a:lvl5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5pPr>
            <a:lvl6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6pPr>
            <a:lvl7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7pPr>
            <a:lvl8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8pPr>
            <a:lvl9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238494" y="3893331"/>
            <a:ext cx="747693" cy="598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465" b="1" i="0">
                <a:solidFill>
                  <a:schemeClr val="accent1"/>
                </a:solidFill>
              </a:defRPr>
            </a:lvl1pPr>
            <a:lvl2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2pPr>
            <a:lvl3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3pPr>
            <a:lvl4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cap="none" baseline="0">
                <a:solidFill>
                  <a:schemeClr val="bg2"/>
                </a:solidFill>
              </a:defRPr>
            </a:lvl4pPr>
            <a:lvl5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5pPr>
            <a:lvl6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6pPr>
            <a:lvl7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7pPr>
            <a:lvl8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8pPr>
            <a:lvl9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238494" y="4580224"/>
            <a:ext cx="747693" cy="598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465" b="1" i="0">
                <a:solidFill>
                  <a:schemeClr val="accent1"/>
                </a:solidFill>
              </a:defRPr>
            </a:lvl1pPr>
            <a:lvl2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2pPr>
            <a:lvl3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3pPr>
            <a:lvl4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cap="none" baseline="0">
                <a:solidFill>
                  <a:schemeClr val="bg2"/>
                </a:solidFill>
              </a:defRPr>
            </a:lvl4pPr>
            <a:lvl5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5pPr>
            <a:lvl6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6pPr>
            <a:lvl7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7pPr>
            <a:lvl8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8pPr>
            <a:lvl9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05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238494" y="5267116"/>
            <a:ext cx="747693" cy="598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465" b="1" i="0">
                <a:solidFill>
                  <a:schemeClr val="accent1"/>
                </a:solidFill>
              </a:defRPr>
            </a:lvl1pPr>
            <a:lvl2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2pPr>
            <a:lvl3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3pPr>
            <a:lvl4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cap="none" baseline="0">
                <a:solidFill>
                  <a:schemeClr val="bg2"/>
                </a:solidFill>
              </a:defRPr>
            </a:lvl4pPr>
            <a:lvl5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5pPr>
            <a:lvl6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6pPr>
            <a:lvl7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7pPr>
            <a:lvl8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8pPr>
            <a:lvl9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06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238494" y="5954009"/>
            <a:ext cx="747693" cy="598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465" b="1" i="0">
                <a:solidFill>
                  <a:schemeClr val="accent1"/>
                </a:solidFill>
              </a:defRPr>
            </a:lvl1pPr>
            <a:lvl2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2pPr>
            <a:lvl3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3pPr>
            <a:lvl4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cap="none" baseline="0">
                <a:solidFill>
                  <a:schemeClr val="bg2"/>
                </a:solidFill>
              </a:defRPr>
            </a:lvl4pPr>
            <a:lvl5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5pPr>
            <a:lvl6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6pPr>
            <a:lvl7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7pPr>
            <a:lvl8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8pPr>
            <a:lvl9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07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238494" y="6640901"/>
            <a:ext cx="747693" cy="598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465" b="1" i="0">
                <a:solidFill>
                  <a:schemeClr val="accent1"/>
                </a:solidFill>
              </a:defRPr>
            </a:lvl1pPr>
            <a:lvl2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2pPr>
            <a:lvl3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3pPr>
            <a:lvl4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cap="none" baseline="0">
                <a:solidFill>
                  <a:schemeClr val="bg2"/>
                </a:solidFill>
              </a:defRPr>
            </a:lvl4pPr>
            <a:lvl5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5pPr>
            <a:lvl6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6pPr>
            <a:lvl7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7pPr>
            <a:lvl8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8pPr>
            <a:lvl9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08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238494" y="7327794"/>
            <a:ext cx="747693" cy="598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465" b="1" i="0">
                <a:solidFill>
                  <a:schemeClr val="accent1"/>
                </a:solidFill>
              </a:defRPr>
            </a:lvl1pPr>
            <a:lvl2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2pPr>
            <a:lvl3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3pPr>
            <a:lvl4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cap="none" baseline="0">
                <a:solidFill>
                  <a:schemeClr val="bg2"/>
                </a:solidFill>
              </a:defRPr>
            </a:lvl4pPr>
            <a:lvl5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5pPr>
            <a:lvl6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6pPr>
            <a:lvl7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7pPr>
            <a:lvl8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8pPr>
            <a:lvl9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09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238494" y="8014689"/>
            <a:ext cx="747693" cy="598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465" b="1" i="0">
                <a:solidFill>
                  <a:schemeClr val="accent1"/>
                </a:solidFill>
              </a:defRPr>
            </a:lvl1pPr>
            <a:lvl2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2pPr>
            <a:lvl3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3pPr>
            <a:lvl4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cap="none" baseline="0">
                <a:solidFill>
                  <a:schemeClr val="bg2"/>
                </a:solidFill>
              </a:defRPr>
            </a:lvl4pPr>
            <a:lvl5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5pPr>
            <a:lvl6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6pPr>
            <a:lvl7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7pPr>
            <a:lvl8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8pPr>
            <a:lvl9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10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34306" y="584516"/>
            <a:ext cx="6380307" cy="1247636"/>
          </a:xfrm>
          <a:prstGeom prst="rect">
            <a:avLst/>
          </a:prstGeom>
          <a:noFill/>
        </p:spPr>
        <p:txBody>
          <a:bodyPr vert="horz" lIns="79132" tIns="26377" rIns="79132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12" b="1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4416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0"/>
            <a:ext cx="2412603" cy="6826300"/>
          </a:xfrm>
          <a:prstGeom prst="rect">
            <a:avLst/>
          </a:prstGeom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3"/>
            <a:ext cx="3570717" cy="8074889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19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Cliquer ici   &gt;&gt;</a:t>
            </a:r>
            <a:br>
              <a:rPr lang="fr-FR" dirty="0"/>
            </a:br>
            <a:r>
              <a:rPr lang="fr-FR" dirty="0"/>
              <a:t>pour insérer votre photo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370700" y="4827574"/>
            <a:ext cx="4148797" cy="1425589"/>
          </a:xfrm>
          <a:noFill/>
        </p:spPr>
        <p:txBody>
          <a:bodyPr tIns="108000" rIns="0" anchor="t"/>
          <a:lstStyle>
            <a:lvl1pPr algn="r">
              <a:buClr>
                <a:schemeClr val="bg2"/>
              </a:buClr>
              <a:defRPr sz="1758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 dirty="0"/>
              <a:t>Titre de chapitre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567907" y="4827575"/>
            <a:ext cx="747693" cy="14248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758" b="1" i="0">
                <a:solidFill>
                  <a:schemeClr val="bg2"/>
                </a:solidFill>
                <a:latin typeface="+mj-lt"/>
              </a:defRPr>
            </a:lvl1pPr>
            <a:lvl2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2pPr>
            <a:lvl3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3pPr>
            <a:lvl4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cap="none" baseline="0">
                <a:solidFill>
                  <a:schemeClr val="bg2"/>
                </a:solidFill>
              </a:defRPr>
            </a:lvl4pPr>
            <a:lvl5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5pPr>
            <a:lvl6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6pPr>
            <a:lvl7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7pPr>
            <a:lvl8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8pPr>
            <a:lvl9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75385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ilver Grey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1" y="-1"/>
            <a:ext cx="6858000" cy="9903708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370700" y="4827574"/>
            <a:ext cx="4148797" cy="1425589"/>
          </a:xfrm>
          <a:noFill/>
        </p:spPr>
        <p:txBody>
          <a:bodyPr tIns="108000" rIns="0" anchor="t"/>
          <a:lstStyle>
            <a:lvl1pPr algn="r">
              <a:buClr>
                <a:schemeClr val="bg2"/>
              </a:buClr>
              <a:defRPr sz="1758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 dirty="0"/>
              <a:t>Titre de chapitre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567907" y="4827575"/>
            <a:ext cx="747693" cy="14248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758" b="1" i="0">
                <a:solidFill>
                  <a:schemeClr val="bg2"/>
                </a:solidFill>
                <a:latin typeface="+mj-lt"/>
              </a:defRPr>
            </a:lvl1pPr>
            <a:lvl2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2pPr>
            <a:lvl3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3pPr>
            <a:lvl4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cap="none" baseline="0">
                <a:solidFill>
                  <a:schemeClr val="bg2"/>
                </a:solidFill>
              </a:defRPr>
            </a:lvl4pPr>
            <a:lvl5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5pPr>
            <a:lvl6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>
                <a:solidFill>
                  <a:schemeClr val="bg2"/>
                </a:solidFill>
              </a:defRPr>
            </a:lvl6pPr>
            <a:lvl7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7pPr>
            <a:lvl8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8pPr>
            <a:lvl9pPr marL="0" indent="-184630" algn="just">
              <a:lnSpc>
                <a:spcPct val="100000"/>
              </a:lnSpc>
              <a:spcBef>
                <a:spcPts val="293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465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3"/>
            <a:ext cx="3570717" cy="8074889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19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Cliquer ici   &gt;&gt;</a:t>
            </a:r>
            <a:br>
              <a:rPr lang="fr-FR" dirty="0"/>
            </a:br>
            <a:r>
              <a:rPr lang="fr-FR" dirty="0"/>
              <a:t>pour insérer votre photo</a:t>
            </a:r>
          </a:p>
        </p:txBody>
      </p:sp>
    </p:spTree>
    <p:extLst>
      <p:ext uri="{BB962C8B-B14F-4D97-AF65-F5344CB8AC3E}">
        <p14:creationId xmlns:p14="http://schemas.microsoft.com/office/powerpoint/2010/main" val="217910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493" y="584532"/>
            <a:ext cx="6380307" cy="1247637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fr-FR" dirty="0"/>
              <a:t>Compléter avec un titre ici qui porte votre message sur deux lignes au maximum pour des raisons de lisibilité</a:t>
            </a:r>
            <a:endParaRPr lang="fr-FR" noProof="0" dirty="0"/>
          </a:p>
        </p:txBody>
      </p:sp>
      <p:sp>
        <p:nvSpPr>
          <p:cNvPr id="34" name="Rectangle 33"/>
          <p:cNvSpPr/>
          <p:nvPr/>
        </p:nvSpPr>
        <p:spPr>
          <a:xfrm>
            <a:off x="5223664" y="9412838"/>
            <a:ext cx="1127349" cy="2952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r">
              <a:spcBef>
                <a:spcPts val="293"/>
              </a:spcBef>
              <a:buClr>
                <a:srgbClr val="660066"/>
              </a:buClr>
            </a:pPr>
            <a:r>
              <a:rPr lang="fr-FR" sz="440" noProof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lang="fr-FR" sz="659" noProof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659" noProof="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98" name="Textfeld 6"/>
          <p:cNvSpPr txBox="1"/>
          <p:nvPr/>
        </p:nvSpPr>
        <p:spPr bwMode="gray">
          <a:xfrm>
            <a:off x="6370251" y="9509722"/>
            <a:ext cx="249232" cy="1014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r" defTabSz="669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lang="en-GB" sz="659" noProof="0" smtClean="0">
                <a:solidFill>
                  <a:schemeClr val="bg2"/>
                </a:solidFill>
              </a:rPr>
              <a:pPr marL="0" marR="0" indent="0" algn="r" defTabSz="669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659" noProof="0" dirty="0">
              <a:solidFill>
                <a:schemeClr val="bg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238970" y="1832154"/>
            <a:ext cx="6380307" cy="7176000"/>
          </a:xfrm>
          <a:prstGeom prst="rect">
            <a:avLst/>
          </a:prstGeom>
        </p:spPr>
        <p:txBody>
          <a:bodyPr vert="horz" lIns="108000" tIns="108000" rIns="108000" bIns="108000" rtlCol="0">
            <a:normAutofit/>
          </a:bodyPr>
          <a:lstStyle/>
          <a:p>
            <a:pPr lvl="0"/>
            <a:r>
              <a:rPr lang="fr-FR" dirty="0"/>
              <a:t>Niveau 1 - </a:t>
            </a:r>
            <a:r>
              <a:rPr lang="fr-FR" dirty="0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 dirty="0"/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  <a:p>
            <a:pPr lvl="5"/>
            <a:r>
              <a:rPr lang="fr-FR" dirty="0"/>
              <a:t>Niveau 6</a:t>
            </a:r>
          </a:p>
          <a:p>
            <a:pPr lvl="6"/>
            <a:r>
              <a:rPr lang="fr-FR" dirty="0"/>
              <a:t>Niveau 7</a:t>
            </a:r>
          </a:p>
          <a:p>
            <a:pPr lvl="7"/>
            <a:r>
              <a:rPr lang="fr-FR" noProof="0" dirty="0"/>
              <a:t>Nive</a:t>
            </a:r>
            <a:r>
              <a:rPr lang="fr-FR" dirty="0"/>
              <a:t>au 8</a:t>
            </a:r>
          </a:p>
          <a:p>
            <a:pPr lvl="8"/>
            <a:r>
              <a:rPr lang="fr-FR" dirty="0"/>
              <a:t>Niveau 9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8117" b="17461"/>
          <a:stretch/>
        </p:blipFill>
        <p:spPr>
          <a:xfrm>
            <a:off x="6327428" y="8572838"/>
            <a:ext cx="641041" cy="133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8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69943" rtl="0" eaLnBrk="1" latinLnBrk="0" hangingPunct="1">
        <a:lnSpc>
          <a:spcPct val="100000"/>
        </a:lnSpc>
        <a:spcBef>
          <a:spcPct val="0"/>
        </a:spcBef>
        <a:buNone/>
        <a:defRPr sz="1612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669943" rtl="0" eaLnBrk="1" latinLnBrk="0" hangingPunct="1">
        <a:lnSpc>
          <a:spcPct val="100000"/>
        </a:lnSpc>
        <a:spcBef>
          <a:spcPts val="1319"/>
        </a:spcBef>
        <a:buFont typeface="Arial" panose="020B0604020202020204" pitchFamily="34" charset="0"/>
        <a:buNone/>
        <a:tabLst/>
        <a:defRPr sz="1172" i="0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262861" indent="-262861" algn="just" defTabSz="669943" rtl="0" eaLnBrk="1" latinLnBrk="0" hangingPunct="1">
        <a:lnSpc>
          <a:spcPct val="100000"/>
        </a:lnSpc>
        <a:spcBef>
          <a:spcPts val="1026"/>
        </a:spcBef>
        <a:buClr>
          <a:schemeClr val="bg2"/>
        </a:buClr>
        <a:buFont typeface="Tempus Sans ITC" panose="04020404030D07020202" pitchFamily="82" charset="0"/>
        <a:buChar char="/"/>
        <a:defRPr sz="1026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63757" indent="0" algn="just" defTabSz="669943" rtl="0" eaLnBrk="1" latinLnBrk="0" hangingPunct="1">
        <a:lnSpc>
          <a:spcPct val="100000"/>
        </a:lnSpc>
        <a:spcBef>
          <a:spcPts val="440"/>
        </a:spcBef>
        <a:buFontTx/>
        <a:buNone/>
        <a:defRPr sz="1026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74763" indent="-211007" algn="just" defTabSz="669943" rtl="0" eaLnBrk="1" latinLnBrk="0" hangingPunct="1">
        <a:lnSpc>
          <a:spcPct val="100000"/>
        </a:lnSpc>
        <a:spcBef>
          <a:spcPts val="440"/>
        </a:spcBef>
        <a:buClr>
          <a:schemeClr val="bg2"/>
        </a:buClr>
        <a:buFont typeface="Tahoma" panose="020B0604030504040204" pitchFamily="34" charset="0"/>
        <a:buChar char="›"/>
        <a:defRPr sz="879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659393" marR="0" indent="-184630" algn="just" defTabSz="669943" rtl="0" eaLnBrk="1" fontAlgn="auto" latinLnBrk="0" hangingPunct="1">
        <a:lnSpc>
          <a:spcPct val="100000"/>
        </a:lnSpc>
        <a:spcBef>
          <a:spcPts val="366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733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659393" indent="-184630" algn="just" defTabSz="669943" rtl="0" eaLnBrk="1" latinLnBrk="0" hangingPunct="1">
        <a:lnSpc>
          <a:spcPct val="100000"/>
        </a:lnSpc>
        <a:spcBef>
          <a:spcPts val="366"/>
        </a:spcBef>
        <a:buClr>
          <a:schemeClr val="bg2"/>
        </a:buClr>
        <a:buFont typeface="Tahoma" panose="020B0604030504040204" pitchFamily="34" charset="0"/>
        <a:buChar char="»"/>
        <a:defRPr lang="fr-FR" sz="733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659393" indent="-184630" algn="just" defTabSz="669943" rtl="0" eaLnBrk="1" latinLnBrk="0" hangingPunct="1">
        <a:lnSpc>
          <a:spcPct val="100000"/>
        </a:lnSpc>
        <a:spcBef>
          <a:spcPts val="366"/>
        </a:spcBef>
        <a:buClr>
          <a:schemeClr val="bg2"/>
        </a:buClr>
        <a:buFont typeface="Tahoma" panose="020B0604030504040204" pitchFamily="34" charset="0"/>
        <a:buChar char="»"/>
        <a:defRPr lang="fr-FR" sz="733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659393" marR="0" indent="-184630" algn="just" defTabSz="669943" rtl="0" eaLnBrk="1" fontAlgn="auto" latinLnBrk="0" hangingPunct="1">
        <a:lnSpc>
          <a:spcPct val="100000"/>
        </a:lnSpc>
        <a:spcBef>
          <a:spcPts val="366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733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659393" indent="-184630" algn="just" defTabSz="669943" rtl="0" eaLnBrk="1" latinLnBrk="0" hangingPunct="1">
        <a:lnSpc>
          <a:spcPct val="100000"/>
        </a:lnSpc>
        <a:spcBef>
          <a:spcPts val="366"/>
        </a:spcBef>
        <a:buClr>
          <a:schemeClr val="bg2"/>
        </a:buClr>
        <a:buFont typeface="Tahoma" panose="020B0604030504040204" pitchFamily="34" charset="0"/>
        <a:buChar char="»"/>
        <a:defRPr lang="fr-FR" sz="733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9943" rtl="0" eaLnBrk="1" latinLnBrk="0" hangingPunct="1">
        <a:defRPr sz="1319" kern="1200">
          <a:solidFill>
            <a:schemeClr val="tx1"/>
          </a:solidFill>
          <a:latin typeface="+mn-lt"/>
          <a:ea typeface="+mn-ea"/>
          <a:cs typeface="+mn-cs"/>
        </a:defRPr>
      </a:lvl1pPr>
      <a:lvl2pPr marL="334972" algn="l" defTabSz="669943" rtl="0" eaLnBrk="1" latinLnBrk="0" hangingPunct="1">
        <a:defRPr sz="1319" kern="1200">
          <a:solidFill>
            <a:schemeClr val="tx1"/>
          </a:solidFill>
          <a:latin typeface="+mn-lt"/>
          <a:ea typeface="+mn-ea"/>
          <a:cs typeface="+mn-cs"/>
        </a:defRPr>
      </a:lvl2pPr>
      <a:lvl3pPr marL="669943" algn="l" defTabSz="669943" rtl="0" eaLnBrk="1" latinLnBrk="0" hangingPunct="1">
        <a:defRPr sz="1319" kern="1200">
          <a:solidFill>
            <a:schemeClr val="tx1"/>
          </a:solidFill>
          <a:latin typeface="+mn-lt"/>
          <a:ea typeface="+mn-ea"/>
          <a:cs typeface="+mn-cs"/>
        </a:defRPr>
      </a:lvl3pPr>
      <a:lvl4pPr marL="1004916" algn="l" defTabSz="669943" rtl="0" eaLnBrk="1" latinLnBrk="0" hangingPunct="1">
        <a:defRPr sz="1319" kern="1200">
          <a:solidFill>
            <a:schemeClr val="tx1"/>
          </a:solidFill>
          <a:latin typeface="+mn-lt"/>
          <a:ea typeface="+mn-ea"/>
          <a:cs typeface="+mn-cs"/>
        </a:defRPr>
      </a:lvl4pPr>
      <a:lvl5pPr marL="1339888" algn="l" defTabSz="669943" rtl="0" eaLnBrk="1" latinLnBrk="0" hangingPunct="1">
        <a:defRPr sz="1319" kern="1200">
          <a:solidFill>
            <a:schemeClr val="tx1"/>
          </a:solidFill>
          <a:latin typeface="+mn-lt"/>
          <a:ea typeface="+mn-ea"/>
          <a:cs typeface="+mn-cs"/>
        </a:defRPr>
      </a:lvl5pPr>
      <a:lvl6pPr marL="1674859" algn="l" defTabSz="669943" rtl="0" eaLnBrk="1" latinLnBrk="0" hangingPunct="1">
        <a:defRPr sz="1319" kern="1200">
          <a:solidFill>
            <a:schemeClr val="tx1"/>
          </a:solidFill>
          <a:latin typeface="+mn-lt"/>
          <a:ea typeface="+mn-ea"/>
          <a:cs typeface="+mn-cs"/>
        </a:defRPr>
      </a:lvl6pPr>
      <a:lvl7pPr marL="2009831" algn="l" defTabSz="669943" rtl="0" eaLnBrk="1" latinLnBrk="0" hangingPunct="1">
        <a:defRPr sz="1319" kern="1200">
          <a:solidFill>
            <a:schemeClr val="tx1"/>
          </a:solidFill>
          <a:latin typeface="+mn-lt"/>
          <a:ea typeface="+mn-ea"/>
          <a:cs typeface="+mn-cs"/>
        </a:defRPr>
      </a:lvl7pPr>
      <a:lvl8pPr marL="2344803" algn="l" defTabSz="669943" rtl="0" eaLnBrk="1" latinLnBrk="0" hangingPunct="1">
        <a:defRPr sz="1319" kern="1200">
          <a:solidFill>
            <a:schemeClr val="tx1"/>
          </a:solidFill>
          <a:latin typeface="+mn-lt"/>
          <a:ea typeface="+mn-ea"/>
          <a:cs typeface="+mn-cs"/>
        </a:defRPr>
      </a:lvl8pPr>
      <a:lvl9pPr marL="2679775" algn="l" defTabSz="669943" rtl="0" eaLnBrk="1" latinLnBrk="0" hangingPunct="1">
        <a:defRPr sz="13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1756" userDrawn="1">
          <p15:clr>
            <a:srgbClr val="F26B43"/>
          </p15:clr>
        </p15:guide>
        <p15:guide id="3" pos="123" userDrawn="1">
          <p15:clr>
            <a:srgbClr val="F26B43"/>
          </p15:clr>
        </p15:guide>
        <p15:guide id="4" pos="3388" userDrawn="1">
          <p15:clr>
            <a:srgbClr val="F26B43"/>
          </p15:clr>
        </p15:guide>
        <p15:guide id="6" orient="horz" pos="335" userDrawn="1">
          <p15:clr>
            <a:srgbClr val="F26B43"/>
          </p15:clr>
        </p15:guide>
        <p15:guide id="8" orient="horz" pos="5905" userDrawn="1">
          <p15:clr>
            <a:srgbClr val="F26B43"/>
          </p15:clr>
        </p15:guide>
        <p15:guide id="9" orient="horz" pos="3218" userDrawn="1">
          <p15:clr>
            <a:srgbClr val="F26B43"/>
          </p15:clr>
        </p15:guide>
        <p15:guide id="10" orient="horz" pos="3022" userDrawn="1">
          <p15:clr>
            <a:srgbClr val="F26B43"/>
          </p15:clr>
        </p15:guide>
        <p15:guide id="11" pos="1794" userDrawn="1">
          <p15:clr>
            <a:srgbClr val="F26B43"/>
          </p15:clr>
        </p15:guide>
        <p15:guide id="12" pos="1717" userDrawn="1">
          <p15:clr>
            <a:srgbClr val="F26B43"/>
          </p15:clr>
        </p15:guide>
        <p15:guide id="13" pos="3449" userDrawn="1">
          <p15:clr>
            <a:srgbClr val="F26B43"/>
          </p15:clr>
        </p15:guide>
        <p15:guide id="14" pos="3324" userDrawn="1">
          <p15:clr>
            <a:srgbClr val="F26B43"/>
          </p15:clr>
        </p15:guide>
        <p15:guide id="15" orient="horz" pos="6068" userDrawn="1">
          <p15:clr>
            <a:srgbClr val="F26B43"/>
          </p15:clr>
        </p15:guide>
        <p15:guide id="16" orient="horz" pos="500" userDrawn="1">
          <p15:clr>
            <a:srgbClr val="F26B43"/>
          </p15:clr>
        </p15:guide>
        <p15:guide id="17" orient="horz" pos="1221" userDrawn="1">
          <p15:clr>
            <a:srgbClr val="F26B43"/>
          </p15:clr>
        </p15:guide>
        <p15:guide id="18" orient="horz" pos="598" userDrawn="1">
          <p15:clr>
            <a:srgbClr val="F26B43"/>
          </p15:clr>
        </p15:guide>
        <p15:guide id="19" orient="horz" pos="1449" userDrawn="1">
          <p15:clr>
            <a:srgbClr val="F26B43"/>
          </p15:clr>
        </p15:guide>
        <p15:guide id="20" orient="horz" pos="5740" userDrawn="1">
          <p15:clr>
            <a:srgbClr val="F26B43"/>
          </p15:clr>
        </p15:guide>
        <p15:guide id="21" pos="1016" userDrawn="1">
          <p15:clr>
            <a:srgbClr val="F26B43"/>
          </p15:clr>
        </p15:guide>
        <p15:guide id="22" pos="1180" userDrawn="1">
          <p15:clr>
            <a:srgbClr val="F26B43"/>
          </p15:clr>
        </p15:guide>
        <p15:guide id="23" pos="2201" userDrawn="1">
          <p15:clr>
            <a:srgbClr val="F26B43"/>
          </p15:clr>
        </p15:guide>
        <p15:guide id="24" pos="2240" userDrawn="1">
          <p15:clr>
            <a:srgbClr val="F26B43"/>
          </p15:clr>
        </p15:guide>
        <p15:guide id="25" orient="horz" pos="2464" userDrawn="1">
          <p15:clr>
            <a:srgbClr val="F26B43"/>
          </p15:clr>
        </p15:guide>
        <p15:guide id="26" orient="horz" pos="2629" userDrawn="1">
          <p15:clr>
            <a:srgbClr val="F26B43"/>
          </p15:clr>
        </p15:guide>
        <p15:guide id="27" orient="horz" pos="3939" userDrawn="1">
          <p15:clr>
            <a:srgbClr val="F26B43"/>
          </p15:clr>
        </p15:guide>
        <p15:guide id="28" orient="horz" pos="4102" userDrawn="1">
          <p15:clr>
            <a:srgbClr val="F26B43"/>
          </p15:clr>
        </p15:guide>
        <p15:guide id="29" pos="1246" userDrawn="1">
          <p15:clr>
            <a:srgbClr val="F26B43"/>
          </p15:clr>
        </p15:guide>
        <p15:guide id="30" orient="horz" pos="5316" userDrawn="1">
          <p15:clr>
            <a:srgbClr val="F26B43"/>
          </p15:clr>
        </p15:guide>
        <p15:guide id="31" orient="horz" pos="5414" userDrawn="1">
          <p15:clr>
            <a:srgbClr val="F26B43"/>
          </p15:clr>
        </p15:guide>
        <p15:guide id="32" pos="10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lthomas.meric@wavestone.com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F5F6406-70ED-4A7F-B5E6-5A33B4F7E011}"/>
              </a:ext>
            </a:extLst>
          </p:cNvPr>
          <p:cNvSpPr/>
          <p:nvPr/>
        </p:nvSpPr>
        <p:spPr>
          <a:xfrm>
            <a:off x="0" y="-1"/>
            <a:ext cx="6858000" cy="990599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19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50" name="Organigramme : Entrée manuelle 49">
            <a:extLst>
              <a:ext uri="{FF2B5EF4-FFF2-40B4-BE49-F238E27FC236}">
                <a16:creationId xmlns:a16="http://schemas.microsoft.com/office/drawing/2014/main" id="{5B7FBFF6-532E-4935-800F-DA2B430A9FE8}"/>
              </a:ext>
            </a:extLst>
          </p:cNvPr>
          <p:cNvSpPr/>
          <p:nvPr/>
        </p:nvSpPr>
        <p:spPr>
          <a:xfrm rot="5400000" flipV="1">
            <a:off x="-235012" y="2812987"/>
            <a:ext cx="9906000" cy="4280029"/>
          </a:xfrm>
          <a:prstGeom prst="flowChartManualInpu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19" dirty="0">
              <a:solidFill>
                <a:schemeClr val="bg2"/>
              </a:solidFill>
              <a:ea typeface="+mj-ea"/>
              <a:cs typeface="+mj-cs"/>
            </a:endParaRP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2FA34E37-0C87-4A1A-9055-A0944DD92178}"/>
              </a:ext>
            </a:extLst>
          </p:cNvPr>
          <p:cNvGrpSpPr>
            <a:grpSpLocks/>
          </p:cNvGrpSpPr>
          <p:nvPr/>
        </p:nvGrpSpPr>
        <p:grpSpPr>
          <a:xfrm>
            <a:off x="2221578" y="2666326"/>
            <a:ext cx="2414845" cy="2213851"/>
            <a:chOff x="550627" y="308113"/>
            <a:chExt cx="3295816" cy="3021497"/>
          </a:xfrm>
        </p:grpSpPr>
        <p:sp>
          <p:nvSpPr>
            <p:cNvPr id="47" name="Hexagone 46">
              <a:extLst>
                <a:ext uri="{FF2B5EF4-FFF2-40B4-BE49-F238E27FC236}">
                  <a16:creationId xmlns:a16="http://schemas.microsoft.com/office/drawing/2014/main" id="{E0A67CF2-2092-401D-9CEF-C7DCEB9692EA}"/>
                </a:ext>
              </a:extLst>
            </p:cNvPr>
            <p:cNvSpPr/>
            <p:nvPr/>
          </p:nvSpPr>
          <p:spPr>
            <a:xfrm>
              <a:off x="550627" y="308113"/>
              <a:ext cx="3295816" cy="3021497"/>
            </a:xfrm>
            <a:prstGeom prst="hexagon">
              <a:avLst/>
            </a:prstGeom>
            <a:noFill/>
            <a:ln w="127000">
              <a:solidFill>
                <a:srgbClr val="3C2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19" dirty="0">
                <a:solidFill>
                  <a:schemeClr val="bg2"/>
                </a:solidFill>
                <a:ea typeface="+mj-ea"/>
                <a:cs typeface="+mj-cs"/>
              </a:endParaRPr>
            </a:p>
          </p:txBody>
        </p:sp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44BD2C3C-6006-45A3-AFAE-36C1C9A7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63" y="444171"/>
              <a:ext cx="2757744" cy="2749380"/>
            </a:xfrm>
            <a:prstGeom prst="hexagon">
              <a:avLst/>
            </a:prstGeom>
          </p:spPr>
        </p:pic>
        <p:sp>
          <p:nvSpPr>
            <p:cNvPr id="49" name="Hexagone 48">
              <a:extLst>
                <a:ext uri="{FF2B5EF4-FFF2-40B4-BE49-F238E27FC236}">
                  <a16:creationId xmlns:a16="http://schemas.microsoft.com/office/drawing/2014/main" id="{22394B4F-F743-4DD7-9152-D93CF0C06703}"/>
                </a:ext>
              </a:extLst>
            </p:cNvPr>
            <p:cNvSpPr/>
            <p:nvPr/>
          </p:nvSpPr>
          <p:spPr>
            <a:xfrm>
              <a:off x="647367" y="376693"/>
              <a:ext cx="3102336" cy="2884337"/>
            </a:xfrm>
            <a:prstGeom prst="hexagon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19" dirty="0">
                <a:solidFill>
                  <a:schemeClr val="bg2"/>
                </a:solidFill>
                <a:ea typeface="+mj-ea"/>
                <a:cs typeface="+mj-cs"/>
              </a:endParaRPr>
            </a:p>
          </p:txBody>
        </p:sp>
      </p:grpSp>
      <p:sp>
        <p:nvSpPr>
          <p:cNvPr id="53" name="Flèche : pentagone 19">
            <a:extLst>
              <a:ext uri="{FF2B5EF4-FFF2-40B4-BE49-F238E27FC236}">
                <a16:creationId xmlns:a16="http://schemas.microsoft.com/office/drawing/2014/main" id="{7F81479C-2296-4E3D-93A1-856B1DADDB0A}"/>
              </a:ext>
            </a:extLst>
          </p:cNvPr>
          <p:cNvSpPr>
            <a:spLocks/>
          </p:cNvSpPr>
          <p:nvPr/>
        </p:nvSpPr>
        <p:spPr>
          <a:xfrm>
            <a:off x="1761330" y="5164188"/>
            <a:ext cx="3335340" cy="779219"/>
          </a:xfrm>
          <a:prstGeom prst="homePlate">
            <a:avLst>
              <a:gd name="adj" fmla="val 2364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65" dirty="0">
                <a:solidFill>
                  <a:schemeClr val="bg1"/>
                </a:solidFill>
              </a:rPr>
              <a:t>Thomas MERIC</a:t>
            </a:r>
          </a:p>
          <a:p>
            <a:pPr algn="ctr"/>
            <a:r>
              <a:rPr lang="fr-FR" sz="1465" dirty="0">
                <a:solidFill>
                  <a:schemeClr val="bg1"/>
                </a:solidFill>
              </a:rPr>
              <a:t>Présente cette semaine…</a:t>
            </a: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B19DFEE3-008D-4C27-A397-1D5BE8591512}"/>
              </a:ext>
            </a:extLst>
          </p:cNvPr>
          <p:cNvGrpSpPr>
            <a:grpSpLocks/>
          </p:cNvGrpSpPr>
          <p:nvPr/>
        </p:nvGrpSpPr>
        <p:grpSpPr>
          <a:xfrm>
            <a:off x="2299135" y="6081772"/>
            <a:ext cx="2259730" cy="1107426"/>
            <a:chOff x="496955" y="3230217"/>
            <a:chExt cx="3084113" cy="1511431"/>
          </a:xfrm>
        </p:grpSpPr>
        <p:sp>
          <p:nvSpPr>
            <p:cNvPr id="57" name="Hexagone 56">
              <a:extLst>
                <a:ext uri="{FF2B5EF4-FFF2-40B4-BE49-F238E27FC236}">
                  <a16:creationId xmlns:a16="http://schemas.microsoft.com/office/drawing/2014/main" id="{D139D184-09CB-4716-84E8-3BE3BDAE811D}"/>
                </a:ext>
              </a:extLst>
            </p:cNvPr>
            <p:cNvSpPr/>
            <p:nvPr/>
          </p:nvSpPr>
          <p:spPr>
            <a:xfrm>
              <a:off x="496955" y="3230217"/>
              <a:ext cx="3084113" cy="1511431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2345" b="1" dirty="0">
                  <a:solidFill>
                    <a:schemeClr val="bg2"/>
                  </a:solidFill>
                  <a:latin typeface="+mj-lt"/>
                  <a:ea typeface="+mj-ea"/>
                  <a:cs typeface="+mj-cs"/>
                </a:rPr>
                <a:t>Le</a:t>
              </a:r>
            </a:p>
            <a:p>
              <a:pPr algn="ctr"/>
              <a:r>
                <a:rPr lang="fr-FR" sz="2345" b="1" dirty="0">
                  <a:solidFill>
                    <a:schemeClr val="bg2"/>
                  </a:solidFill>
                  <a:latin typeface="+mj-lt"/>
                  <a:ea typeface="+mj-ea"/>
                  <a:cs typeface="+mj-cs"/>
                </a:rPr>
                <a:t>LPWAN</a:t>
              </a:r>
            </a:p>
          </p:txBody>
        </p:sp>
        <p:sp>
          <p:nvSpPr>
            <p:cNvPr id="58" name="Hexagone 57">
              <a:extLst>
                <a:ext uri="{FF2B5EF4-FFF2-40B4-BE49-F238E27FC236}">
                  <a16:creationId xmlns:a16="http://schemas.microsoft.com/office/drawing/2014/main" id="{AAEC2254-E0FF-43CF-B56E-3502705858A4}"/>
                </a:ext>
              </a:extLst>
            </p:cNvPr>
            <p:cNvSpPr/>
            <p:nvPr/>
          </p:nvSpPr>
          <p:spPr>
            <a:xfrm>
              <a:off x="571498" y="3279913"/>
              <a:ext cx="2927076" cy="1391478"/>
            </a:xfrm>
            <a:prstGeom prst="hexagon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19" dirty="0">
                <a:solidFill>
                  <a:schemeClr val="bg2"/>
                </a:solidFill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10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57DE8E-520D-4E41-AFF3-06CA9362B082}"/>
              </a:ext>
            </a:extLst>
          </p:cNvPr>
          <p:cNvSpPr/>
          <p:nvPr/>
        </p:nvSpPr>
        <p:spPr>
          <a:xfrm>
            <a:off x="0" y="65315"/>
            <a:ext cx="6858000" cy="990599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19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28" name="Organigramme : Entrée manuelle 49">
            <a:extLst>
              <a:ext uri="{FF2B5EF4-FFF2-40B4-BE49-F238E27FC236}">
                <a16:creationId xmlns:a16="http://schemas.microsoft.com/office/drawing/2014/main" id="{EA32EAB7-F434-4883-9DF8-73CF2DB1EF85}"/>
              </a:ext>
            </a:extLst>
          </p:cNvPr>
          <p:cNvSpPr/>
          <p:nvPr/>
        </p:nvSpPr>
        <p:spPr>
          <a:xfrm rot="5400000" flipV="1">
            <a:off x="-235012" y="2878303"/>
            <a:ext cx="9906000" cy="4280029"/>
          </a:xfrm>
          <a:prstGeom prst="flowChartManualInpu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19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4" name="Flèche : pentagone 3"/>
          <p:cNvSpPr/>
          <p:nvPr/>
        </p:nvSpPr>
        <p:spPr>
          <a:xfrm>
            <a:off x="0" y="239502"/>
            <a:ext cx="5936776" cy="532487"/>
          </a:xfrm>
          <a:prstGeom prst="homePlate">
            <a:avLst>
              <a:gd name="adj" fmla="val 3982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fr-FR" sz="1465" dirty="0">
                <a:solidFill>
                  <a:schemeClr val="bg1"/>
                </a:solidFill>
              </a:rPr>
              <a:t>Présentation et fonctionnement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88432" y="902457"/>
            <a:ext cx="5936776" cy="583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026" dirty="0"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1026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LPWAN (</a:t>
            </a:r>
            <a:r>
              <a:rPr lang="fr-FR" sz="1026" b="1" dirty="0" err="1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fr-FR" sz="1026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Power Wide Area Networks) </a:t>
            </a:r>
            <a:r>
              <a:rPr lang="fr-FR" sz="1026" dirty="0">
                <a:ea typeface="Calibri" panose="020F0502020204030204" pitchFamily="34" charset="0"/>
                <a:cs typeface="Times New Roman" panose="02020603050405020304" pitchFamily="18" charset="0"/>
              </a:rPr>
              <a:t>sont de nouveaux types de réseaux longue portée conçus pour limiter la </a:t>
            </a:r>
            <a:r>
              <a:rPr lang="fr-FR" sz="1026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consommation d’énergie </a:t>
            </a:r>
            <a:r>
              <a:rPr lang="fr-FR" sz="1026" b="1" dirty="0">
                <a:solidFill>
                  <a:schemeClr val="bg2">
                    <a:lumMod val="10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 objets connectés</a:t>
            </a:r>
            <a:r>
              <a:rPr lang="fr-FR" sz="1026" dirty="0">
                <a:ea typeface="Calibri" panose="020F0502020204030204" pitchFamily="34" charset="0"/>
                <a:cs typeface="Times New Roman" panose="02020603050405020304" pitchFamily="18" charset="0"/>
              </a:rPr>
              <a:t>. Ces réseaux ont une portée accrue qui permet de connecter des objets enfouis ou en zones rurales.</a:t>
            </a:r>
          </a:p>
        </p:txBody>
      </p:sp>
      <p:sp>
        <p:nvSpPr>
          <p:cNvPr id="7" name="Flèche : pentagone 6"/>
          <p:cNvSpPr>
            <a:spLocks/>
          </p:cNvSpPr>
          <p:nvPr/>
        </p:nvSpPr>
        <p:spPr>
          <a:xfrm flipH="1">
            <a:off x="32984" y="1429412"/>
            <a:ext cx="6127170" cy="791422"/>
          </a:xfrm>
          <a:prstGeom prst="homePlate">
            <a:avLst>
              <a:gd name="adj" fmla="val 3982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buClr>
                <a:schemeClr val="bg2"/>
              </a:buClr>
            </a:pPr>
            <a:r>
              <a:rPr lang="fr-FR" sz="1026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Certains objets connectés (capteurs, </a:t>
            </a:r>
            <a:r>
              <a:rPr lang="fr-FR" sz="1026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trackers</a:t>
            </a:r>
            <a:r>
              <a:rPr lang="fr-FR" sz="1026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…) n’ont besoin d’envoyer que peu d’informations par jour et donc n’ont besoin que d’un </a:t>
            </a:r>
            <a:r>
              <a:rPr lang="fr-FR" sz="1026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petit</a:t>
            </a:r>
            <a:r>
              <a:rPr lang="fr-FR" sz="1026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26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débit</a:t>
            </a:r>
            <a:r>
              <a:rPr lang="fr-FR" sz="1026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Ainsi la </a:t>
            </a:r>
            <a:r>
              <a:rPr lang="fr-FR" sz="1026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consommation</a:t>
            </a:r>
            <a:r>
              <a:rPr lang="fr-FR" sz="1026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26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énergétique</a:t>
            </a:r>
            <a:r>
              <a:rPr lang="fr-FR" sz="1026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26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 considérablement réduite pour atteindre des durées de vie de batterie se comptant en années.</a:t>
            </a:r>
          </a:p>
        </p:txBody>
      </p:sp>
      <p:sp>
        <p:nvSpPr>
          <p:cNvPr id="20" name="Flèche : pentagone 6"/>
          <p:cNvSpPr/>
          <p:nvPr/>
        </p:nvSpPr>
        <p:spPr>
          <a:xfrm>
            <a:off x="-2" y="2237377"/>
            <a:ext cx="6689494" cy="710836"/>
          </a:xfrm>
          <a:prstGeom prst="homePlate">
            <a:avLst>
              <a:gd name="adj" fmla="val 39822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2" algn="just">
              <a:lnSpc>
                <a:spcPct val="107000"/>
              </a:lnSpc>
              <a:buClr>
                <a:schemeClr val="bg2"/>
              </a:buClr>
            </a:pPr>
            <a:r>
              <a:rPr lang="fr-FR" sz="1026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 fréquences utilisées (868MHz, 915MHz, 2.4 GHz) permettent d’obtenir un réseau </a:t>
            </a:r>
            <a:r>
              <a:rPr lang="fr-FR" sz="1026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longue portée </a:t>
            </a:r>
            <a:r>
              <a:rPr lang="fr-FR" sz="1026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(10 km en zone rurale), une meilleure </a:t>
            </a:r>
            <a:r>
              <a:rPr lang="fr-FR" sz="1026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pénétration</a:t>
            </a:r>
            <a:r>
              <a:rPr lang="fr-FR" sz="1026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des bâtiments et moins </a:t>
            </a:r>
            <a:r>
              <a:rPr lang="fr-FR" sz="1026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d’interférences</a:t>
            </a:r>
            <a:r>
              <a:rPr lang="fr-FR" sz="1026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que sur un réseau classique.</a:t>
            </a:r>
          </a:p>
        </p:txBody>
      </p:sp>
      <p:sp>
        <p:nvSpPr>
          <p:cNvPr id="21" name="Flèche : pentagone 6"/>
          <p:cNvSpPr>
            <a:spLocks/>
          </p:cNvSpPr>
          <p:nvPr/>
        </p:nvSpPr>
        <p:spPr>
          <a:xfrm flipH="1">
            <a:off x="32984" y="3093577"/>
            <a:ext cx="6127170" cy="583814"/>
          </a:xfrm>
          <a:prstGeom prst="homePlate">
            <a:avLst>
              <a:gd name="adj" fmla="val 39822"/>
            </a:avLst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026" dirty="0">
                <a:ea typeface="Calibri" panose="020F0502020204030204" pitchFamily="34" charset="0"/>
                <a:cs typeface="Times New Roman" panose="02020603050405020304" pitchFamily="18" charset="0"/>
              </a:rPr>
              <a:t>Les LPWAN sont classables en deux catégories : </a:t>
            </a:r>
            <a:r>
              <a:rPr lang="fr-FR" sz="1026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026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26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protocoles</a:t>
            </a:r>
            <a:r>
              <a:rPr lang="fr-FR" sz="1026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26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propriétaires</a:t>
            </a:r>
            <a:r>
              <a:rPr lang="fr-FR" sz="1026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26" dirty="0">
                <a:ea typeface="Calibri" panose="020F0502020204030204" pitchFamily="34" charset="0"/>
                <a:cs typeface="Times New Roman" panose="02020603050405020304" pitchFamily="18" charset="0"/>
              </a:rPr>
              <a:t>utilisant des </a:t>
            </a:r>
            <a:r>
              <a:rPr lang="fr-FR" sz="1026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fréquences</a:t>
            </a:r>
            <a:r>
              <a:rPr lang="fr-FR" sz="1026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26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libres</a:t>
            </a:r>
            <a:r>
              <a:rPr lang="fr-FR" sz="1026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26" dirty="0">
                <a:ea typeface="Calibri" panose="020F0502020204030204" pitchFamily="34" charset="0"/>
                <a:cs typeface="Times New Roman" panose="02020603050405020304" pitchFamily="18" charset="0"/>
              </a:rPr>
              <a:t>(ISM), et les </a:t>
            </a:r>
            <a:r>
              <a:rPr lang="fr-FR" sz="1026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protocoles</a:t>
            </a:r>
            <a:r>
              <a:rPr lang="fr-FR" sz="1026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26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standardisés</a:t>
            </a:r>
            <a:r>
              <a:rPr lang="fr-FR" sz="1026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26" dirty="0">
                <a:ea typeface="Calibri" panose="020F0502020204030204" pitchFamily="34" charset="0"/>
                <a:cs typeface="Times New Roman" panose="02020603050405020304" pitchFamily="18" charset="0"/>
              </a:rPr>
              <a:t>utilisant les </a:t>
            </a:r>
            <a:r>
              <a:rPr lang="fr-FR" sz="1026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bandes</a:t>
            </a:r>
            <a:r>
              <a:rPr lang="fr-FR" sz="1026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26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cellulaires</a:t>
            </a:r>
            <a:r>
              <a:rPr lang="fr-FR" sz="1026" dirty="0">
                <a:ea typeface="Calibri" panose="020F0502020204030204" pitchFamily="34" charset="0"/>
                <a:cs typeface="Times New Roman" panose="02020603050405020304" pitchFamily="18" charset="0"/>
              </a:rPr>
              <a:t>, gérés par les opérateurs traditionnels.</a:t>
            </a:r>
          </a:p>
        </p:txBody>
      </p:sp>
      <p:sp>
        <p:nvSpPr>
          <p:cNvPr id="22" name="Flèche : pentagone 6"/>
          <p:cNvSpPr/>
          <p:nvPr/>
        </p:nvSpPr>
        <p:spPr>
          <a:xfrm>
            <a:off x="0" y="3828486"/>
            <a:ext cx="6689492" cy="710836"/>
          </a:xfrm>
          <a:prstGeom prst="homePlate">
            <a:avLst>
              <a:gd name="adj" fmla="val 39822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2" algn="just">
              <a:lnSpc>
                <a:spcPct val="107000"/>
              </a:lnSpc>
              <a:buClr>
                <a:schemeClr val="bg2"/>
              </a:buClr>
            </a:pPr>
            <a:r>
              <a:rPr lang="fr-FR" sz="1026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Chaque acteur du marché déploie donc son </a:t>
            </a:r>
            <a:r>
              <a:rPr lang="fr-FR" sz="1026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réseau</a:t>
            </a:r>
            <a:r>
              <a:rPr lang="fr-FR" sz="1026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sur le territoire et vend des abonnements aux entreprises pour connecter leurs objets. Le plus souvent, l’opérateur propose un </a:t>
            </a:r>
            <a:r>
              <a:rPr lang="fr-FR" sz="1026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accompagnement end-to-end</a:t>
            </a:r>
            <a:r>
              <a:rPr lang="fr-FR" sz="1026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du module à la plateforme Cloud.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52391" y="2261673"/>
            <a:ext cx="600822" cy="563026"/>
            <a:chOff x="4098925" y="2339976"/>
            <a:chExt cx="731838" cy="685800"/>
          </a:xfrm>
          <a:solidFill>
            <a:schemeClr val="bg1"/>
          </a:solidFill>
        </p:grpSpPr>
        <p:sp>
          <p:nvSpPr>
            <p:cNvPr id="14" name="Freeform 67"/>
            <p:cNvSpPr>
              <a:spLocks noEditPoints="1"/>
            </p:cNvSpPr>
            <p:nvPr/>
          </p:nvSpPr>
          <p:spPr bwMode="auto">
            <a:xfrm>
              <a:off x="4098925" y="2339976"/>
              <a:ext cx="463550" cy="457200"/>
            </a:xfrm>
            <a:custGeom>
              <a:avLst/>
              <a:gdLst>
                <a:gd name="T0" fmla="*/ 2583 w 3637"/>
                <a:gd name="T1" fmla="*/ 3022 h 3582"/>
                <a:gd name="T2" fmla="*/ 2895 w 3637"/>
                <a:gd name="T3" fmla="*/ 2760 h 3582"/>
                <a:gd name="T4" fmla="*/ 3223 w 3637"/>
                <a:gd name="T5" fmla="*/ 2950 h 3582"/>
                <a:gd name="T6" fmla="*/ 3522 w 3637"/>
                <a:gd name="T7" fmla="*/ 2433 h 3582"/>
                <a:gd name="T8" fmla="*/ 3194 w 3637"/>
                <a:gd name="T9" fmla="*/ 2244 h 3582"/>
                <a:gd name="T10" fmla="*/ 3265 w 3637"/>
                <a:gd name="T11" fmla="*/ 1842 h 3582"/>
                <a:gd name="T12" fmla="*/ 3637 w 3637"/>
                <a:gd name="T13" fmla="*/ 1777 h 3582"/>
                <a:gd name="T14" fmla="*/ 3534 w 3637"/>
                <a:gd name="T15" fmla="*/ 1189 h 3582"/>
                <a:gd name="T16" fmla="*/ 3161 w 3637"/>
                <a:gd name="T17" fmla="*/ 1254 h 3582"/>
                <a:gd name="T18" fmla="*/ 2957 w 3637"/>
                <a:gd name="T19" fmla="*/ 902 h 3582"/>
                <a:gd name="T20" fmla="*/ 3201 w 3637"/>
                <a:gd name="T21" fmla="*/ 612 h 3582"/>
                <a:gd name="T22" fmla="*/ 2743 w 3637"/>
                <a:gd name="T23" fmla="*/ 228 h 3582"/>
                <a:gd name="T24" fmla="*/ 2500 w 3637"/>
                <a:gd name="T25" fmla="*/ 518 h 3582"/>
                <a:gd name="T26" fmla="*/ 2117 w 3637"/>
                <a:gd name="T27" fmla="*/ 378 h 3582"/>
                <a:gd name="T28" fmla="*/ 2117 w 3637"/>
                <a:gd name="T29" fmla="*/ 0 h 3582"/>
                <a:gd name="T30" fmla="*/ 1520 w 3637"/>
                <a:gd name="T31" fmla="*/ 0 h 3582"/>
                <a:gd name="T32" fmla="*/ 1520 w 3637"/>
                <a:gd name="T33" fmla="*/ 378 h 3582"/>
                <a:gd name="T34" fmla="*/ 1137 w 3637"/>
                <a:gd name="T35" fmla="*/ 518 h 3582"/>
                <a:gd name="T36" fmla="*/ 894 w 3637"/>
                <a:gd name="T37" fmla="*/ 228 h 3582"/>
                <a:gd name="T38" fmla="*/ 437 w 3637"/>
                <a:gd name="T39" fmla="*/ 612 h 3582"/>
                <a:gd name="T40" fmla="*/ 680 w 3637"/>
                <a:gd name="T41" fmla="*/ 902 h 3582"/>
                <a:gd name="T42" fmla="*/ 476 w 3637"/>
                <a:gd name="T43" fmla="*/ 1254 h 3582"/>
                <a:gd name="T44" fmla="*/ 104 w 3637"/>
                <a:gd name="T45" fmla="*/ 1189 h 3582"/>
                <a:gd name="T46" fmla="*/ 0 w 3637"/>
                <a:gd name="T47" fmla="*/ 1777 h 3582"/>
                <a:gd name="T48" fmla="*/ 373 w 3637"/>
                <a:gd name="T49" fmla="*/ 1842 h 3582"/>
                <a:gd name="T50" fmla="*/ 443 w 3637"/>
                <a:gd name="T51" fmla="*/ 2244 h 3582"/>
                <a:gd name="T52" fmla="*/ 116 w 3637"/>
                <a:gd name="T53" fmla="*/ 2433 h 3582"/>
                <a:gd name="T54" fmla="*/ 414 w 3637"/>
                <a:gd name="T55" fmla="*/ 2950 h 3582"/>
                <a:gd name="T56" fmla="*/ 742 w 3637"/>
                <a:gd name="T57" fmla="*/ 2760 h 3582"/>
                <a:gd name="T58" fmla="*/ 1054 w 3637"/>
                <a:gd name="T59" fmla="*/ 3022 h 3582"/>
                <a:gd name="T60" fmla="*/ 925 w 3637"/>
                <a:gd name="T61" fmla="*/ 3378 h 3582"/>
                <a:gd name="T62" fmla="*/ 1486 w 3637"/>
                <a:gd name="T63" fmla="*/ 3582 h 3582"/>
                <a:gd name="T64" fmla="*/ 1615 w 3637"/>
                <a:gd name="T65" fmla="*/ 3227 h 3582"/>
                <a:gd name="T66" fmla="*/ 1819 w 3637"/>
                <a:gd name="T67" fmla="*/ 3241 h 3582"/>
                <a:gd name="T68" fmla="*/ 2023 w 3637"/>
                <a:gd name="T69" fmla="*/ 3227 h 3582"/>
                <a:gd name="T70" fmla="*/ 2152 w 3637"/>
                <a:gd name="T71" fmla="*/ 3582 h 3582"/>
                <a:gd name="T72" fmla="*/ 2713 w 3637"/>
                <a:gd name="T73" fmla="*/ 3378 h 3582"/>
                <a:gd name="T74" fmla="*/ 2583 w 3637"/>
                <a:gd name="T75" fmla="*/ 3022 h 3582"/>
                <a:gd name="T76" fmla="*/ 1819 w 3637"/>
                <a:gd name="T77" fmla="*/ 2557 h 3582"/>
                <a:gd name="T78" fmla="*/ 1056 w 3637"/>
                <a:gd name="T79" fmla="*/ 1794 h 3582"/>
                <a:gd name="T80" fmla="*/ 1819 w 3637"/>
                <a:gd name="T81" fmla="*/ 1032 h 3582"/>
                <a:gd name="T82" fmla="*/ 2581 w 3637"/>
                <a:gd name="T83" fmla="*/ 1794 h 3582"/>
                <a:gd name="T84" fmla="*/ 1819 w 3637"/>
                <a:gd name="T85" fmla="*/ 2557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37" h="3582">
                  <a:moveTo>
                    <a:pt x="2583" y="3022"/>
                  </a:moveTo>
                  <a:cubicBezTo>
                    <a:pt x="2699" y="2950"/>
                    <a:pt x="2804" y="2861"/>
                    <a:pt x="2895" y="2760"/>
                  </a:cubicBezTo>
                  <a:lnTo>
                    <a:pt x="3223" y="2950"/>
                  </a:lnTo>
                  <a:lnTo>
                    <a:pt x="3522" y="2433"/>
                  </a:lnTo>
                  <a:lnTo>
                    <a:pt x="3194" y="2244"/>
                  </a:lnTo>
                  <a:cubicBezTo>
                    <a:pt x="3236" y="2117"/>
                    <a:pt x="3260" y="1982"/>
                    <a:pt x="3265" y="1842"/>
                  </a:cubicBezTo>
                  <a:lnTo>
                    <a:pt x="3637" y="1777"/>
                  </a:lnTo>
                  <a:lnTo>
                    <a:pt x="3534" y="1189"/>
                  </a:lnTo>
                  <a:lnTo>
                    <a:pt x="3161" y="1254"/>
                  </a:lnTo>
                  <a:cubicBezTo>
                    <a:pt x="3110" y="1127"/>
                    <a:pt x="3041" y="1008"/>
                    <a:pt x="2957" y="902"/>
                  </a:cubicBezTo>
                  <a:lnTo>
                    <a:pt x="3201" y="612"/>
                  </a:lnTo>
                  <a:lnTo>
                    <a:pt x="2743" y="228"/>
                  </a:lnTo>
                  <a:lnTo>
                    <a:pt x="2500" y="518"/>
                  </a:lnTo>
                  <a:cubicBezTo>
                    <a:pt x="2381" y="454"/>
                    <a:pt x="2253" y="407"/>
                    <a:pt x="2117" y="378"/>
                  </a:cubicBezTo>
                  <a:lnTo>
                    <a:pt x="2117" y="0"/>
                  </a:lnTo>
                  <a:lnTo>
                    <a:pt x="1520" y="0"/>
                  </a:lnTo>
                  <a:lnTo>
                    <a:pt x="1520" y="378"/>
                  </a:lnTo>
                  <a:cubicBezTo>
                    <a:pt x="1385" y="407"/>
                    <a:pt x="1256" y="454"/>
                    <a:pt x="1137" y="518"/>
                  </a:cubicBezTo>
                  <a:lnTo>
                    <a:pt x="894" y="228"/>
                  </a:lnTo>
                  <a:lnTo>
                    <a:pt x="437" y="612"/>
                  </a:lnTo>
                  <a:lnTo>
                    <a:pt x="680" y="902"/>
                  </a:lnTo>
                  <a:cubicBezTo>
                    <a:pt x="597" y="1008"/>
                    <a:pt x="528" y="1127"/>
                    <a:pt x="476" y="1254"/>
                  </a:cubicBezTo>
                  <a:lnTo>
                    <a:pt x="104" y="1189"/>
                  </a:lnTo>
                  <a:lnTo>
                    <a:pt x="0" y="1777"/>
                  </a:lnTo>
                  <a:lnTo>
                    <a:pt x="373" y="1842"/>
                  </a:lnTo>
                  <a:cubicBezTo>
                    <a:pt x="377" y="1982"/>
                    <a:pt x="402" y="2117"/>
                    <a:pt x="443" y="2244"/>
                  </a:cubicBezTo>
                  <a:lnTo>
                    <a:pt x="116" y="2433"/>
                  </a:lnTo>
                  <a:lnTo>
                    <a:pt x="414" y="2950"/>
                  </a:lnTo>
                  <a:lnTo>
                    <a:pt x="742" y="2760"/>
                  </a:lnTo>
                  <a:cubicBezTo>
                    <a:pt x="833" y="2862"/>
                    <a:pt x="938" y="2950"/>
                    <a:pt x="1054" y="3022"/>
                  </a:cubicBezTo>
                  <a:lnTo>
                    <a:pt x="925" y="3378"/>
                  </a:lnTo>
                  <a:lnTo>
                    <a:pt x="1486" y="3582"/>
                  </a:lnTo>
                  <a:lnTo>
                    <a:pt x="1615" y="3227"/>
                  </a:lnTo>
                  <a:cubicBezTo>
                    <a:pt x="1682" y="3236"/>
                    <a:pt x="1750" y="3241"/>
                    <a:pt x="1819" y="3241"/>
                  </a:cubicBezTo>
                  <a:cubicBezTo>
                    <a:pt x="1888" y="3241"/>
                    <a:pt x="1956" y="3236"/>
                    <a:pt x="2023" y="3227"/>
                  </a:cubicBezTo>
                  <a:lnTo>
                    <a:pt x="2152" y="3582"/>
                  </a:lnTo>
                  <a:lnTo>
                    <a:pt x="2713" y="3378"/>
                  </a:lnTo>
                  <a:lnTo>
                    <a:pt x="2583" y="3022"/>
                  </a:lnTo>
                  <a:close/>
                  <a:moveTo>
                    <a:pt x="1819" y="2557"/>
                  </a:moveTo>
                  <a:cubicBezTo>
                    <a:pt x="1398" y="2557"/>
                    <a:pt x="1056" y="2215"/>
                    <a:pt x="1056" y="1794"/>
                  </a:cubicBezTo>
                  <a:cubicBezTo>
                    <a:pt x="1056" y="1374"/>
                    <a:pt x="1398" y="1032"/>
                    <a:pt x="1819" y="1032"/>
                  </a:cubicBezTo>
                  <a:cubicBezTo>
                    <a:pt x="2239" y="1032"/>
                    <a:pt x="2581" y="1374"/>
                    <a:pt x="2581" y="1794"/>
                  </a:cubicBezTo>
                  <a:cubicBezTo>
                    <a:pt x="2581" y="2215"/>
                    <a:pt x="2239" y="2557"/>
                    <a:pt x="1819" y="2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6998" tIns="33499" rIns="66998" bIns="33499" numCol="1" anchor="t" anchorCtr="0" compatLnSpc="1">
              <a:prstTxWarp prst="textNoShape">
                <a:avLst/>
              </a:prstTxWarp>
            </a:bodyPr>
            <a:lstStyle/>
            <a:p>
              <a:endParaRPr lang="en-GB" sz="1319" dirty="0"/>
            </a:p>
          </p:txBody>
        </p:sp>
        <p:sp>
          <p:nvSpPr>
            <p:cNvPr id="15" name="Freeform 68"/>
            <p:cNvSpPr>
              <a:spLocks noEditPoints="1"/>
            </p:cNvSpPr>
            <p:nvPr/>
          </p:nvSpPr>
          <p:spPr bwMode="auto">
            <a:xfrm>
              <a:off x="4443413" y="2693988"/>
              <a:ext cx="330200" cy="331788"/>
            </a:xfrm>
            <a:custGeom>
              <a:avLst/>
              <a:gdLst>
                <a:gd name="T0" fmla="*/ 2447 w 2578"/>
                <a:gd name="T1" fmla="*/ 703 h 2602"/>
                <a:gd name="T2" fmla="*/ 2189 w 2578"/>
                <a:gd name="T3" fmla="*/ 786 h 2602"/>
                <a:gd name="T4" fmla="*/ 2010 w 2578"/>
                <a:gd name="T5" fmla="*/ 556 h 2602"/>
                <a:gd name="T6" fmla="*/ 2154 w 2578"/>
                <a:gd name="T7" fmla="*/ 326 h 2602"/>
                <a:gd name="T8" fmla="*/ 1791 w 2578"/>
                <a:gd name="T9" fmla="*/ 100 h 2602"/>
                <a:gd name="T10" fmla="*/ 1648 w 2578"/>
                <a:gd name="T11" fmla="*/ 329 h 2602"/>
                <a:gd name="T12" fmla="*/ 1362 w 2578"/>
                <a:gd name="T13" fmla="*/ 268 h 2602"/>
                <a:gd name="T14" fmla="*/ 1325 w 2578"/>
                <a:gd name="T15" fmla="*/ 0 h 2602"/>
                <a:gd name="T16" fmla="*/ 902 w 2578"/>
                <a:gd name="T17" fmla="*/ 59 h 2602"/>
                <a:gd name="T18" fmla="*/ 939 w 2578"/>
                <a:gd name="T19" fmla="*/ 327 h 2602"/>
                <a:gd name="T20" fmla="*/ 682 w 2578"/>
                <a:gd name="T21" fmla="*/ 464 h 2602"/>
                <a:gd name="T22" fmla="*/ 481 w 2578"/>
                <a:gd name="T23" fmla="*/ 282 h 2602"/>
                <a:gd name="T24" fmla="*/ 194 w 2578"/>
                <a:gd name="T25" fmla="*/ 599 h 2602"/>
                <a:gd name="T26" fmla="*/ 395 w 2578"/>
                <a:gd name="T27" fmla="*/ 781 h 2602"/>
                <a:gd name="T28" fmla="*/ 286 w 2578"/>
                <a:gd name="T29" fmla="*/ 1051 h 2602"/>
                <a:gd name="T30" fmla="*/ 15 w 2578"/>
                <a:gd name="T31" fmla="*/ 1041 h 2602"/>
                <a:gd name="T32" fmla="*/ 0 w 2578"/>
                <a:gd name="T33" fmla="*/ 1468 h 2602"/>
                <a:gd name="T34" fmla="*/ 270 w 2578"/>
                <a:gd name="T35" fmla="*/ 1478 h 2602"/>
                <a:gd name="T36" fmla="*/ 360 w 2578"/>
                <a:gd name="T37" fmla="*/ 1756 h 2602"/>
                <a:gd name="T38" fmla="*/ 147 w 2578"/>
                <a:gd name="T39" fmla="*/ 1922 h 2602"/>
                <a:gd name="T40" fmla="*/ 409 w 2578"/>
                <a:gd name="T41" fmla="*/ 2259 h 2602"/>
                <a:gd name="T42" fmla="*/ 623 w 2578"/>
                <a:gd name="T43" fmla="*/ 2093 h 2602"/>
                <a:gd name="T44" fmla="*/ 870 w 2578"/>
                <a:gd name="T45" fmla="*/ 2247 h 2602"/>
                <a:gd name="T46" fmla="*/ 813 w 2578"/>
                <a:gd name="T47" fmla="*/ 2512 h 2602"/>
                <a:gd name="T48" fmla="*/ 1231 w 2578"/>
                <a:gd name="T49" fmla="*/ 2602 h 2602"/>
                <a:gd name="T50" fmla="*/ 1288 w 2578"/>
                <a:gd name="T51" fmla="*/ 2337 h 2602"/>
                <a:gd name="T52" fmla="*/ 1434 w 2578"/>
                <a:gd name="T53" fmla="*/ 2327 h 2602"/>
                <a:gd name="T54" fmla="*/ 1577 w 2578"/>
                <a:gd name="T55" fmla="*/ 2297 h 2602"/>
                <a:gd name="T56" fmla="*/ 1703 w 2578"/>
                <a:gd name="T57" fmla="*/ 2536 h 2602"/>
                <a:gd name="T58" fmla="*/ 2081 w 2578"/>
                <a:gd name="T59" fmla="*/ 2336 h 2602"/>
                <a:gd name="T60" fmla="*/ 1954 w 2578"/>
                <a:gd name="T61" fmla="*/ 2096 h 2602"/>
                <a:gd name="T62" fmla="*/ 2149 w 2578"/>
                <a:gd name="T63" fmla="*/ 1880 h 2602"/>
                <a:gd name="T64" fmla="*/ 2400 w 2578"/>
                <a:gd name="T65" fmla="*/ 1982 h 2602"/>
                <a:gd name="T66" fmla="*/ 2561 w 2578"/>
                <a:gd name="T67" fmla="*/ 1586 h 2602"/>
                <a:gd name="T68" fmla="*/ 2310 w 2578"/>
                <a:gd name="T69" fmla="*/ 1484 h 2602"/>
                <a:gd name="T70" fmla="*/ 2321 w 2578"/>
                <a:gd name="T71" fmla="*/ 1192 h 2602"/>
                <a:gd name="T72" fmla="*/ 2578 w 2578"/>
                <a:gd name="T73" fmla="*/ 1109 h 2602"/>
                <a:gd name="T74" fmla="*/ 2447 w 2578"/>
                <a:gd name="T75" fmla="*/ 703 h 2602"/>
                <a:gd name="T76" fmla="*/ 1366 w 2578"/>
                <a:gd name="T77" fmla="*/ 1842 h 2602"/>
                <a:gd name="T78" fmla="*/ 750 w 2578"/>
                <a:gd name="T79" fmla="*/ 1377 h 2602"/>
                <a:gd name="T80" fmla="*/ 1215 w 2578"/>
                <a:gd name="T81" fmla="*/ 761 h 2602"/>
                <a:gd name="T82" fmla="*/ 1831 w 2578"/>
                <a:gd name="T83" fmla="*/ 1226 h 2602"/>
                <a:gd name="T84" fmla="*/ 1366 w 2578"/>
                <a:gd name="T85" fmla="*/ 1842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78" h="2602">
                  <a:moveTo>
                    <a:pt x="2447" y="703"/>
                  </a:moveTo>
                  <a:lnTo>
                    <a:pt x="2189" y="786"/>
                  </a:lnTo>
                  <a:cubicBezTo>
                    <a:pt x="2140" y="700"/>
                    <a:pt x="2080" y="623"/>
                    <a:pt x="2010" y="556"/>
                  </a:cubicBezTo>
                  <a:lnTo>
                    <a:pt x="2154" y="326"/>
                  </a:lnTo>
                  <a:lnTo>
                    <a:pt x="1791" y="100"/>
                  </a:lnTo>
                  <a:lnTo>
                    <a:pt x="1648" y="329"/>
                  </a:lnTo>
                  <a:cubicBezTo>
                    <a:pt x="1557" y="296"/>
                    <a:pt x="1461" y="275"/>
                    <a:pt x="1362" y="268"/>
                  </a:cubicBezTo>
                  <a:lnTo>
                    <a:pt x="1325" y="0"/>
                  </a:lnTo>
                  <a:lnTo>
                    <a:pt x="902" y="59"/>
                  </a:lnTo>
                  <a:lnTo>
                    <a:pt x="939" y="327"/>
                  </a:lnTo>
                  <a:cubicBezTo>
                    <a:pt x="846" y="360"/>
                    <a:pt x="759" y="407"/>
                    <a:pt x="682" y="464"/>
                  </a:cubicBezTo>
                  <a:lnTo>
                    <a:pt x="481" y="282"/>
                  </a:lnTo>
                  <a:lnTo>
                    <a:pt x="194" y="599"/>
                  </a:lnTo>
                  <a:lnTo>
                    <a:pt x="395" y="781"/>
                  </a:lnTo>
                  <a:cubicBezTo>
                    <a:pt x="347" y="865"/>
                    <a:pt x="309" y="956"/>
                    <a:pt x="286" y="1051"/>
                  </a:cubicBezTo>
                  <a:lnTo>
                    <a:pt x="15" y="1041"/>
                  </a:lnTo>
                  <a:lnTo>
                    <a:pt x="0" y="1468"/>
                  </a:lnTo>
                  <a:lnTo>
                    <a:pt x="270" y="1478"/>
                  </a:lnTo>
                  <a:cubicBezTo>
                    <a:pt x="287" y="1577"/>
                    <a:pt x="318" y="1670"/>
                    <a:pt x="360" y="1756"/>
                  </a:cubicBezTo>
                  <a:lnTo>
                    <a:pt x="147" y="1922"/>
                  </a:lnTo>
                  <a:lnTo>
                    <a:pt x="409" y="2259"/>
                  </a:lnTo>
                  <a:lnTo>
                    <a:pt x="623" y="2093"/>
                  </a:lnTo>
                  <a:cubicBezTo>
                    <a:pt x="697" y="2155"/>
                    <a:pt x="781" y="2208"/>
                    <a:pt x="870" y="2247"/>
                  </a:cubicBezTo>
                  <a:lnTo>
                    <a:pt x="813" y="2512"/>
                  </a:lnTo>
                  <a:lnTo>
                    <a:pt x="1231" y="2602"/>
                  </a:lnTo>
                  <a:lnTo>
                    <a:pt x="1288" y="2337"/>
                  </a:lnTo>
                  <a:cubicBezTo>
                    <a:pt x="1336" y="2337"/>
                    <a:pt x="1385" y="2334"/>
                    <a:pt x="1434" y="2327"/>
                  </a:cubicBezTo>
                  <a:cubicBezTo>
                    <a:pt x="1483" y="2320"/>
                    <a:pt x="1530" y="2310"/>
                    <a:pt x="1577" y="2297"/>
                  </a:cubicBezTo>
                  <a:lnTo>
                    <a:pt x="1703" y="2536"/>
                  </a:lnTo>
                  <a:lnTo>
                    <a:pt x="2081" y="2336"/>
                  </a:lnTo>
                  <a:lnTo>
                    <a:pt x="1954" y="2096"/>
                  </a:lnTo>
                  <a:cubicBezTo>
                    <a:pt x="2029" y="2034"/>
                    <a:pt x="2095" y="1961"/>
                    <a:pt x="2149" y="1880"/>
                  </a:cubicBezTo>
                  <a:lnTo>
                    <a:pt x="2400" y="1982"/>
                  </a:lnTo>
                  <a:lnTo>
                    <a:pt x="2561" y="1586"/>
                  </a:lnTo>
                  <a:lnTo>
                    <a:pt x="2310" y="1484"/>
                  </a:lnTo>
                  <a:cubicBezTo>
                    <a:pt x="2327" y="1390"/>
                    <a:pt x="2331" y="1292"/>
                    <a:pt x="2321" y="1192"/>
                  </a:cubicBezTo>
                  <a:lnTo>
                    <a:pt x="2578" y="1109"/>
                  </a:lnTo>
                  <a:lnTo>
                    <a:pt x="2447" y="703"/>
                  </a:lnTo>
                  <a:close/>
                  <a:moveTo>
                    <a:pt x="1366" y="1842"/>
                  </a:moveTo>
                  <a:cubicBezTo>
                    <a:pt x="1068" y="1883"/>
                    <a:pt x="792" y="1675"/>
                    <a:pt x="750" y="1377"/>
                  </a:cubicBezTo>
                  <a:cubicBezTo>
                    <a:pt x="709" y="1078"/>
                    <a:pt x="917" y="802"/>
                    <a:pt x="1215" y="761"/>
                  </a:cubicBezTo>
                  <a:cubicBezTo>
                    <a:pt x="1513" y="719"/>
                    <a:pt x="1790" y="928"/>
                    <a:pt x="1831" y="1226"/>
                  </a:cubicBezTo>
                  <a:cubicBezTo>
                    <a:pt x="1873" y="1524"/>
                    <a:pt x="1664" y="1800"/>
                    <a:pt x="1366" y="18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6998" tIns="33499" rIns="66998" bIns="33499" numCol="1" anchor="t" anchorCtr="0" compatLnSpc="1">
              <a:prstTxWarp prst="textNoShape">
                <a:avLst/>
              </a:prstTxWarp>
            </a:bodyPr>
            <a:lstStyle/>
            <a:p>
              <a:endParaRPr lang="en-GB" sz="1319" dirty="0"/>
            </a:p>
          </p:txBody>
        </p:sp>
        <p:sp>
          <p:nvSpPr>
            <p:cNvPr id="16" name="Freeform 69"/>
            <p:cNvSpPr>
              <a:spLocks noEditPoints="1"/>
            </p:cNvSpPr>
            <p:nvPr/>
          </p:nvSpPr>
          <p:spPr bwMode="auto">
            <a:xfrm>
              <a:off x="4572000" y="2438401"/>
              <a:ext cx="258763" cy="261938"/>
            </a:xfrm>
            <a:custGeom>
              <a:avLst/>
              <a:gdLst>
                <a:gd name="T0" fmla="*/ 2024 w 2034"/>
                <a:gd name="T1" fmla="*/ 1225 h 2054"/>
                <a:gd name="T2" fmla="*/ 2034 w 2034"/>
                <a:gd name="T3" fmla="*/ 888 h 2054"/>
                <a:gd name="T4" fmla="*/ 1821 w 2034"/>
                <a:gd name="T5" fmla="*/ 882 h 2054"/>
                <a:gd name="T6" fmla="*/ 1748 w 2034"/>
                <a:gd name="T7" fmla="*/ 663 h 2054"/>
                <a:gd name="T8" fmla="*/ 1916 w 2034"/>
                <a:gd name="T9" fmla="*/ 531 h 2054"/>
                <a:gd name="T10" fmla="*/ 1707 w 2034"/>
                <a:gd name="T11" fmla="*/ 266 h 2054"/>
                <a:gd name="T12" fmla="*/ 1539 w 2034"/>
                <a:gd name="T13" fmla="*/ 398 h 2054"/>
                <a:gd name="T14" fmla="*/ 1343 w 2034"/>
                <a:gd name="T15" fmla="*/ 278 h 2054"/>
                <a:gd name="T16" fmla="*/ 1387 w 2034"/>
                <a:gd name="T17" fmla="*/ 68 h 2054"/>
                <a:gd name="T18" fmla="*/ 1056 w 2034"/>
                <a:gd name="T19" fmla="*/ 0 h 2054"/>
                <a:gd name="T20" fmla="*/ 1013 w 2034"/>
                <a:gd name="T21" fmla="*/ 209 h 2054"/>
                <a:gd name="T22" fmla="*/ 785 w 2034"/>
                <a:gd name="T23" fmla="*/ 242 h 2054"/>
                <a:gd name="T24" fmla="*/ 684 w 2034"/>
                <a:gd name="T25" fmla="*/ 54 h 2054"/>
                <a:gd name="T26" fmla="*/ 387 w 2034"/>
                <a:gd name="T27" fmla="*/ 214 h 2054"/>
                <a:gd name="T28" fmla="*/ 488 w 2034"/>
                <a:gd name="T29" fmla="*/ 402 h 2054"/>
                <a:gd name="T30" fmla="*/ 335 w 2034"/>
                <a:gd name="T31" fmla="*/ 574 h 2054"/>
                <a:gd name="T32" fmla="*/ 136 w 2034"/>
                <a:gd name="T33" fmla="*/ 495 h 2054"/>
                <a:gd name="T34" fmla="*/ 12 w 2034"/>
                <a:gd name="T35" fmla="*/ 809 h 2054"/>
                <a:gd name="T36" fmla="*/ 210 w 2034"/>
                <a:gd name="T37" fmla="*/ 888 h 2054"/>
                <a:gd name="T38" fmla="*/ 203 w 2034"/>
                <a:gd name="T39" fmla="*/ 1118 h 2054"/>
                <a:gd name="T40" fmla="*/ 0 w 2034"/>
                <a:gd name="T41" fmla="*/ 1185 h 2054"/>
                <a:gd name="T42" fmla="*/ 106 w 2034"/>
                <a:gd name="T43" fmla="*/ 1505 h 2054"/>
                <a:gd name="T44" fmla="*/ 309 w 2034"/>
                <a:gd name="T45" fmla="*/ 1438 h 2054"/>
                <a:gd name="T46" fmla="*/ 452 w 2034"/>
                <a:gd name="T47" fmla="*/ 1619 h 2054"/>
                <a:gd name="T48" fmla="*/ 340 w 2034"/>
                <a:gd name="T49" fmla="*/ 1801 h 2054"/>
                <a:gd name="T50" fmla="*/ 627 w 2034"/>
                <a:gd name="T51" fmla="*/ 1978 h 2054"/>
                <a:gd name="T52" fmla="*/ 739 w 2034"/>
                <a:gd name="T53" fmla="*/ 1796 h 2054"/>
                <a:gd name="T54" fmla="*/ 964 w 2034"/>
                <a:gd name="T55" fmla="*/ 1843 h 2054"/>
                <a:gd name="T56" fmla="*/ 995 w 2034"/>
                <a:gd name="T57" fmla="*/ 2054 h 2054"/>
                <a:gd name="T58" fmla="*/ 1329 w 2034"/>
                <a:gd name="T59" fmla="*/ 2006 h 2054"/>
                <a:gd name="T60" fmla="*/ 1298 w 2034"/>
                <a:gd name="T61" fmla="*/ 1794 h 2054"/>
                <a:gd name="T62" fmla="*/ 1404 w 2034"/>
                <a:gd name="T63" fmla="*/ 1747 h 2054"/>
                <a:gd name="T64" fmla="*/ 1501 w 2034"/>
                <a:gd name="T65" fmla="*/ 1685 h 2054"/>
                <a:gd name="T66" fmla="*/ 1661 w 2034"/>
                <a:gd name="T67" fmla="*/ 1827 h 2054"/>
                <a:gd name="T68" fmla="*/ 1885 w 2034"/>
                <a:gd name="T69" fmla="*/ 1575 h 2054"/>
                <a:gd name="T70" fmla="*/ 1726 w 2034"/>
                <a:gd name="T71" fmla="*/ 1433 h 2054"/>
                <a:gd name="T72" fmla="*/ 1810 w 2034"/>
                <a:gd name="T73" fmla="*/ 1219 h 2054"/>
                <a:gd name="T74" fmla="*/ 2024 w 2034"/>
                <a:gd name="T75" fmla="*/ 1225 h 2054"/>
                <a:gd name="T76" fmla="*/ 1220 w 2034"/>
                <a:gd name="T77" fmla="*/ 1406 h 2054"/>
                <a:gd name="T78" fmla="*/ 637 w 2034"/>
                <a:gd name="T79" fmla="*/ 1231 h 2054"/>
                <a:gd name="T80" fmla="*/ 812 w 2034"/>
                <a:gd name="T81" fmla="*/ 647 h 2054"/>
                <a:gd name="T82" fmla="*/ 1395 w 2034"/>
                <a:gd name="T83" fmla="*/ 822 h 2054"/>
                <a:gd name="T84" fmla="*/ 1220 w 2034"/>
                <a:gd name="T85" fmla="*/ 1406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34" h="2054">
                  <a:moveTo>
                    <a:pt x="2024" y="1225"/>
                  </a:moveTo>
                  <a:lnTo>
                    <a:pt x="2034" y="888"/>
                  </a:lnTo>
                  <a:lnTo>
                    <a:pt x="1821" y="882"/>
                  </a:lnTo>
                  <a:cubicBezTo>
                    <a:pt x="1807" y="808"/>
                    <a:pt x="1784" y="734"/>
                    <a:pt x="1748" y="663"/>
                  </a:cubicBezTo>
                  <a:lnTo>
                    <a:pt x="1916" y="531"/>
                  </a:lnTo>
                  <a:lnTo>
                    <a:pt x="1707" y="266"/>
                  </a:lnTo>
                  <a:lnTo>
                    <a:pt x="1539" y="398"/>
                  </a:lnTo>
                  <a:cubicBezTo>
                    <a:pt x="1480" y="349"/>
                    <a:pt x="1413" y="308"/>
                    <a:pt x="1343" y="278"/>
                  </a:cubicBezTo>
                  <a:lnTo>
                    <a:pt x="1387" y="68"/>
                  </a:lnTo>
                  <a:lnTo>
                    <a:pt x="1056" y="0"/>
                  </a:lnTo>
                  <a:lnTo>
                    <a:pt x="1013" y="209"/>
                  </a:lnTo>
                  <a:cubicBezTo>
                    <a:pt x="937" y="209"/>
                    <a:pt x="860" y="220"/>
                    <a:pt x="785" y="242"/>
                  </a:cubicBezTo>
                  <a:lnTo>
                    <a:pt x="684" y="54"/>
                  </a:lnTo>
                  <a:lnTo>
                    <a:pt x="387" y="214"/>
                  </a:lnTo>
                  <a:lnTo>
                    <a:pt x="488" y="402"/>
                  </a:lnTo>
                  <a:cubicBezTo>
                    <a:pt x="428" y="453"/>
                    <a:pt x="377" y="511"/>
                    <a:pt x="335" y="574"/>
                  </a:cubicBezTo>
                  <a:lnTo>
                    <a:pt x="136" y="495"/>
                  </a:lnTo>
                  <a:lnTo>
                    <a:pt x="12" y="809"/>
                  </a:lnTo>
                  <a:lnTo>
                    <a:pt x="210" y="888"/>
                  </a:lnTo>
                  <a:cubicBezTo>
                    <a:pt x="197" y="963"/>
                    <a:pt x="195" y="1041"/>
                    <a:pt x="203" y="1118"/>
                  </a:cubicBezTo>
                  <a:lnTo>
                    <a:pt x="0" y="1185"/>
                  </a:lnTo>
                  <a:lnTo>
                    <a:pt x="106" y="1505"/>
                  </a:lnTo>
                  <a:lnTo>
                    <a:pt x="309" y="1438"/>
                  </a:lnTo>
                  <a:cubicBezTo>
                    <a:pt x="349" y="1507"/>
                    <a:pt x="397" y="1567"/>
                    <a:pt x="452" y="1619"/>
                  </a:cubicBezTo>
                  <a:lnTo>
                    <a:pt x="340" y="1801"/>
                  </a:lnTo>
                  <a:lnTo>
                    <a:pt x="627" y="1978"/>
                  </a:lnTo>
                  <a:lnTo>
                    <a:pt x="739" y="1796"/>
                  </a:lnTo>
                  <a:cubicBezTo>
                    <a:pt x="812" y="1822"/>
                    <a:pt x="887" y="1838"/>
                    <a:pt x="964" y="1843"/>
                  </a:cubicBezTo>
                  <a:lnTo>
                    <a:pt x="995" y="2054"/>
                  </a:lnTo>
                  <a:lnTo>
                    <a:pt x="1329" y="2006"/>
                  </a:lnTo>
                  <a:lnTo>
                    <a:pt x="1298" y="1794"/>
                  </a:lnTo>
                  <a:cubicBezTo>
                    <a:pt x="1334" y="1781"/>
                    <a:pt x="1369" y="1765"/>
                    <a:pt x="1404" y="1747"/>
                  </a:cubicBezTo>
                  <a:cubicBezTo>
                    <a:pt x="1438" y="1728"/>
                    <a:pt x="1471" y="1708"/>
                    <a:pt x="1501" y="1685"/>
                  </a:cubicBezTo>
                  <a:lnTo>
                    <a:pt x="1661" y="1827"/>
                  </a:lnTo>
                  <a:lnTo>
                    <a:pt x="1885" y="1575"/>
                  </a:lnTo>
                  <a:lnTo>
                    <a:pt x="1726" y="1433"/>
                  </a:lnTo>
                  <a:cubicBezTo>
                    <a:pt x="1764" y="1366"/>
                    <a:pt x="1792" y="1294"/>
                    <a:pt x="1810" y="1219"/>
                  </a:cubicBezTo>
                  <a:lnTo>
                    <a:pt x="2024" y="1225"/>
                  </a:lnTo>
                  <a:close/>
                  <a:moveTo>
                    <a:pt x="1220" y="1406"/>
                  </a:moveTo>
                  <a:cubicBezTo>
                    <a:pt x="1011" y="1519"/>
                    <a:pt x="749" y="1440"/>
                    <a:pt x="637" y="1231"/>
                  </a:cubicBezTo>
                  <a:cubicBezTo>
                    <a:pt x="524" y="1022"/>
                    <a:pt x="602" y="760"/>
                    <a:pt x="812" y="647"/>
                  </a:cubicBezTo>
                  <a:cubicBezTo>
                    <a:pt x="1021" y="535"/>
                    <a:pt x="1283" y="613"/>
                    <a:pt x="1395" y="822"/>
                  </a:cubicBezTo>
                  <a:cubicBezTo>
                    <a:pt x="1508" y="1032"/>
                    <a:pt x="1429" y="1293"/>
                    <a:pt x="1220" y="140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6998" tIns="33499" rIns="66998" bIns="33499" numCol="1" anchor="t" anchorCtr="0" compatLnSpc="1">
              <a:prstTxWarp prst="textNoShape">
                <a:avLst/>
              </a:prstTxWarp>
            </a:bodyPr>
            <a:lstStyle/>
            <a:p>
              <a:endParaRPr lang="en-GB" sz="1319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2869" y="3902391"/>
            <a:ext cx="600822" cy="563026"/>
            <a:chOff x="4098925" y="2339976"/>
            <a:chExt cx="731838" cy="685800"/>
          </a:xfrm>
          <a:solidFill>
            <a:schemeClr val="bg1"/>
          </a:solidFill>
        </p:grpSpPr>
        <p:sp>
          <p:nvSpPr>
            <p:cNvPr id="24" name="Freeform 67"/>
            <p:cNvSpPr>
              <a:spLocks noEditPoints="1"/>
            </p:cNvSpPr>
            <p:nvPr/>
          </p:nvSpPr>
          <p:spPr bwMode="auto">
            <a:xfrm>
              <a:off x="4098925" y="2339976"/>
              <a:ext cx="463550" cy="457200"/>
            </a:xfrm>
            <a:custGeom>
              <a:avLst/>
              <a:gdLst>
                <a:gd name="T0" fmla="*/ 2583 w 3637"/>
                <a:gd name="T1" fmla="*/ 3022 h 3582"/>
                <a:gd name="T2" fmla="*/ 2895 w 3637"/>
                <a:gd name="T3" fmla="*/ 2760 h 3582"/>
                <a:gd name="T4" fmla="*/ 3223 w 3637"/>
                <a:gd name="T5" fmla="*/ 2950 h 3582"/>
                <a:gd name="T6" fmla="*/ 3522 w 3637"/>
                <a:gd name="T7" fmla="*/ 2433 h 3582"/>
                <a:gd name="T8" fmla="*/ 3194 w 3637"/>
                <a:gd name="T9" fmla="*/ 2244 h 3582"/>
                <a:gd name="T10" fmla="*/ 3265 w 3637"/>
                <a:gd name="T11" fmla="*/ 1842 h 3582"/>
                <a:gd name="T12" fmla="*/ 3637 w 3637"/>
                <a:gd name="T13" fmla="*/ 1777 h 3582"/>
                <a:gd name="T14" fmla="*/ 3534 w 3637"/>
                <a:gd name="T15" fmla="*/ 1189 h 3582"/>
                <a:gd name="T16" fmla="*/ 3161 w 3637"/>
                <a:gd name="T17" fmla="*/ 1254 h 3582"/>
                <a:gd name="T18" fmla="*/ 2957 w 3637"/>
                <a:gd name="T19" fmla="*/ 902 h 3582"/>
                <a:gd name="T20" fmla="*/ 3201 w 3637"/>
                <a:gd name="T21" fmla="*/ 612 h 3582"/>
                <a:gd name="T22" fmla="*/ 2743 w 3637"/>
                <a:gd name="T23" fmla="*/ 228 h 3582"/>
                <a:gd name="T24" fmla="*/ 2500 w 3637"/>
                <a:gd name="T25" fmla="*/ 518 h 3582"/>
                <a:gd name="T26" fmla="*/ 2117 w 3637"/>
                <a:gd name="T27" fmla="*/ 378 h 3582"/>
                <a:gd name="T28" fmla="*/ 2117 w 3637"/>
                <a:gd name="T29" fmla="*/ 0 h 3582"/>
                <a:gd name="T30" fmla="*/ 1520 w 3637"/>
                <a:gd name="T31" fmla="*/ 0 h 3582"/>
                <a:gd name="T32" fmla="*/ 1520 w 3637"/>
                <a:gd name="T33" fmla="*/ 378 h 3582"/>
                <a:gd name="T34" fmla="*/ 1137 w 3637"/>
                <a:gd name="T35" fmla="*/ 518 h 3582"/>
                <a:gd name="T36" fmla="*/ 894 w 3637"/>
                <a:gd name="T37" fmla="*/ 228 h 3582"/>
                <a:gd name="T38" fmla="*/ 437 w 3637"/>
                <a:gd name="T39" fmla="*/ 612 h 3582"/>
                <a:gd name="T40" fmla="*/ 680 w 3637"/>
                <a:gd name="T41" fmla="*/ 902 h 3582"/>
                <a:gd name="T42" fmla="*/ 476 w 3637"/>
                <a:gd name="T43" fmla="*/ 1254 h 3582"/>
                <a:gd name="T44" fmla="*/ 104 w 3637"/>
                <a:gd name="T45" fmla="*/ 1189 h 3582"/>
                <a:gd name="T46" fmla="*/ 0 w 3637"/>
                <a:gd name="T47" fmla="*/ 1777 h 3582"/>
                <a:gd name="T48" fmla="*/ 373 w 3637"/>
                <a:gd name="T49" fmla="*/ 1842 h 3582"/>
                <a:gd name="T50" fmla="*/ 443 w 3637"/>
                <a:gd name="T51" fmla="*/ 2244 h 3582"/>
                <a:gd name="T52" fmla="*/ 116 w 3637"/>
                <a:gd name="T53" fmla="*/ 2433 h 3582"/>
                <a:gd name="T54" fmla="*/ 414 w 3637"/>
                <a:gd name="T55" fmla="*/ 2950 h 3582"/>
                <a:gd name="T56" fmla="*/ 742 w 3637"/>
                <a:gd name="T57" fmla="*/ 2760 h 3582"/>
                <a:gd name="T58" fmla="*/ 1054 w 3637"/>
                <a:gd name="T59" fmla="*/ 3022 h 3582"/>
                <a:gd name="T60" fmla="*/ 925 w 3637"/>
                <a:gd name="T61" fmla="*/ 3378 h 3582"/>
                <a:gd name="T62" fmla="*/ 1486 w 3637"/>
                <a:gd name="T63" fmla="*/ 3582 h 3582"/>
                <a:gd name="T64" fmla="*/ 1615 w 3637"/>
                <a:gd name="T65" fmla="*/ 3227 h 3582"/>
                <a:gd name="T66" fmla="*/ 1819 w 3637"/>
                <a:gd name="T67" fmla="*/ 3241 h 3582"/>
                <a:gd name="T68" fmla="*/ 2023 w 3637"/>
                <a:gd name="T69" fmla="*/ 3227 h 3582"/>
                <a:gd name="T70" fmla="*/ 2152 w 3637"/>
                <a:gd name="T71" fmla="*/ 3582 h 3582"/>
                <a:gd name="T72" fmla="*/ 2713 w 3637"/>
                <a:gd name="T73" fmla="*/ 3378 h 3582"/>
                <a:gd name="T74" fmla="*/ 2583 w 3637"/>
                <a:gd name="T75" fmla="*/ 3022 h 3582"/>
                <a:gd name="T76" fmla="*/ 1819 w 3637"/>
                <a:gd name="T77" fmla="*/ 2557 h 3582"/>
                <a:gd name="T78" fmla="*/ 1056 w 3637"/>
                <a:gd name="T79" fmla="*/ 1794 h 3582"/>
                <a:gd name="T80" fmla="*/ 1819 w 3637"/>
                <a:gd name="T81" fmla="*/ 1032 h 3582"/>
                <a:gd name="T82" fmla="*/ 2581 w 3637"/>
                <a:gd name="T83" fmla="*/ 1794 h 3582"/>
                <a:gd name="T84" fmla="*/ 1819 w 3637"/>
                <a:gd name="T85" fmla="*/ 2557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37" h="3582">
                  <a:moveTo>
                    <a:pt x="2583" y="3022"/>
                  </a:moveTo>
                  <a:cubicBezTo>
                    <a:pt x="2699" y="2950"/>
                    <a:pt x="2804" y="2861"/>
                    <a:pt x="2895" y="2760"/>
                  </a:cubicBezTo>
                  <a:lnTo>
                    <a:pt x="3223" y="2950"/>
                  </a:lnTo>
                  <a:lnTo>
                    <a:pt x="3522" y="2433"/>
                  </a:lnTo>
                  <a:lnTo>
                    <a:pt x="3194" y="2244"/>
                  </a:lnTo>
                  <a:cubicBezTo>
                    <a:pt x="3236" y="2117"/>
                    <a:pt x="3260" y="1982"/>
                    <a:pt x="3265" y="1842"/>
                  </a:cubicBezTo>
                  <a:lnTo>
                    <a:pt x="3637" y="1777"/>
                  </a:lnTo>
                  <a:lnTo>
                    <a:pt x="3534" y="1189"/>
                  </a:lnTo>
                  <a:lnTo>
                    <a:pt x="3161" y="1254"/>
                  </a:lnTo>
                  <a:cubicBezTo>
                    <a:pt x="3110" y="1127"/>
                    <a:pt x="3041" y="1008"/>
                    <a:pt x="2957" y="902"/>
                  </a:cubicBezTo>
                  <a:lnTo>
                    <a:pt x="3201" y="612"/>
                  </a:lnTo>
                  <a:lnTo>
                    <a:pt x="2743" y="228"/>
                  </a:lnTo>
                  <a:lnTo>
                    <a:pt x="2500" y="518"/>
                  </a:lnTo>
                  <a:cubicBezTo>
                    <a:pt x="2381" y="454"/>
                    <a:pt x="2253" y="407"/>
                    <a:pt x="2117" y="378"/>
                  </a:cubicBezTo>
                  <a:lnTo>
                    <a:pt x="2117" y="0"/>
                  </a:lnTo>
                  <a:lnTo>
                    <a:pt x="1520" y="0"/>
                  </a:lnTo>
                  <a:lnTo>
                    <a:pt x="1520" y="378"/>
                  </a:lnTo>
                  <a:cubicBezTo>
                    <a:pt x="1385" y="407"/>
                    <a:pt x="1256" y="454"/>
                    <a:pt x="1137" y="518"/>
                  </a:cubicBezTo>
                  <a:lnTo>
                    <a:pt x="894" y="228"/>
                  </a:lnTo>
                  <a:lnTo>
                    <a:pt x="437" y="612"/>
                  </a:lnTo>
                  <a:lnTo>
                    <a:pt x="680" y="902"/>
                  </a:lnTo>
                  <a:cubicBezTo>
                    <a:pt x="597" y="1008"/>
                    <a:pt x="528" y="1127"/>
                    <a:pt x="476" y="1254"/>
                  </a:cubicBezTo>
                  <a:lnTo>
                    <a:pt x="104" y="1189"/>
                  </a:lnTo>
                  <a:lnTo>
                    <a:pt x="0" y="1777"/>
                  </a:lnTo>
                  <a:lnTo>
                    <a:pt x="373" y="1842"/>
                  </a:lnTo>
                  <a:cubicBezTo>
                    <a:pt x="377" y="1982"/>
                    <a:pt x="402" y="2117"/>
                    <a:pt x="443" y="2244"/>
                  </a:cubicBezTo>
                  <a:lnTo>
                    <a:pt x="116" y="2433"/>
                  </a:lnTo>
                  <a:lnTo>
                    <a:pt x="414" y="2950"/>
                  </a:lnTo>
                  <a:lnTo>
                    <a:pt x="742" y="2760"/>
                  </a:lnTo>
                  <a:cubicBezTo>
                    <a:pt x="833" y="2862"/>
                    <a:pt x="938" y="2950"/>
                    <a:pt x="1054" y="3022"/>
                  </a:cubicBezTo>
                  <a:lnTo>
                    <a:pt x="925" y="3378"/>
                  </a:lnTo>
                  <a:lnTo>
                    <a:pt x="1486" y="3582"/>
                  </a:lnTo>
                  <a:lnTo>
                    <a:pt x="1615" y="3227"/>
                  </a:lnTo>
                  <a:cubicBezTo>
                    <a:pt x="1682" y="3236"/>
                    <a:pt x="1750" y="3241"/>
                    <a:pt x="1819" y="3241"/>
                  </a:cubicBezTo>
                  <a:cubicBezTo>
                    <a:pt x="1888" y="3241"/>
                    <a:pt x="1956" y="3236"/>
                    <a:pt x="2023" y="3227"/>
                  </a:cubicBezTo>
                  <a:lnTo>
                    <a:pt x="2152" y="3582"/>
                  </a:lnTo>
                  <a:lnTo>
                    <a:pt x="2713" y="3378"/>
                  </a:lnTo>
                  <a:lnTo>
                    <a:pt x="2583" y="3022"/>
                  </a:lnTo>
                  <a:close/>
                  <a:moveTo>
                    <a:pt x="1819" y="2557"/>
                  </a:moveTo>
                  <a:cubicBezTo>
                    <a:pt x="1398" y="2557"/>
                    <a:pt x="1056" y="2215"/>
                    <a:pt x="1056" y="1794"/>
                  </a:cubicBezTo>
                  <a:cubicBezTo>
                    <a:pt x="1056" y="1374"/>
                    <a:pt x="1398" y="1032"/>
                    <a:pt x="1819" y="1032"/>
                  </a:cubicBezTo>
                  <a:cubicBezTo>
                    <a:pt x="2239" y="1032"/>
                    <a:pt x="2581" y="1374"/>
                    <a:pt x="2581" y="1794"/>
                  </a:cubicBezTo>
                  <a:cubicBezTo>
                    <a:pt x="2581" y="2215"/>
                    <a:pt x="2239" y="2557"/>
                    <a:pt x="1819" y="2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6998" tIns="33499" rIns="66998" bIns="33499" numCol="1" anchor="t" anchorCtr="0" compatLnSpc="1">
              <a:prstTxWarp prst="textNoShape">
                <a:avLst/>
              </a:prstTxWarp>
            </a:bodyPr>
            <a:lstStyle/>
            <a:p>
              <a:endParaRPr lang="en-GB" sz="1319" dirty="0"/>
            </a:p>
          </p:txBody>
        </p:sp>
        <p:sp>
          <p:nvSpPr>
            <p:cNvPr id="25" name="Freeform 68"/>
            <p:cNvSpPr>
              <a:spLocks noEditPoints="1"/>
            </p:cNvSpPr>
            <p:nvPr/>
          </p:nvSpPr>
          <p:spPr bwMode="auto">
            <a:xfrm>
              <a:off x="4443413" y="2693988"/>
              <a:ext cx="330200" cy="331788"/>
            </a:xfrm>
            <a:custGeom>
              <a:avLst/>
              <a:gdLst>
                <a:gd name="T0" fmla="*/ 2447 w 2578"/>
                <a:gd name="T1" fmla="*/ 703 h 2602"/>
                <a:gd name="T2" fmla="*/ 2189 w 2578"/>
                <a:gd name="T3" fmla="*/ 786 h 2602"/>
                <a:gd name="T4" fmla="*/ 2010 w 2578"/>
                <a:gd name="T5" fmla="*/ 556 h 2602"/>
                <a:gd name="T6" fmla="*/ 2154 w 2578"/>
                <a:gd name="T7" fmla="*/ 326 h 2602"/>
                <a:gd name="T8" fmla="*/ 1791 w 2578"/>
                <a:gd name="T9" fmla="*/ 100 h 2602"/>
                <a:gd name="T10" fmla="*/ 1648 w 2578"/>
                <a:gd name="T11" fmla="*/ 329 h 2602"/>
                <a:gd name="T12" fmla="*/ 1362 w 2578"/>
                <a:gd name="T13" fmla="*/ 268 h 2602"/>
                <a:gd name="T14" fmla="*/ 1325 w 2578"/>
                <a:gd name="T15" fmla="*/ 0 h 2602"/>
                <a:gd name="T16" fmla="*/ 902 w 2578"/>
                <a:gd name="T17" fmla="*/ 59 h 2602"/>
                <a:gd name="T18" fmla="*/ 939 w 2578"/>
                <a:gd name="T19" fmla="*/ 327 h 2602"/>
                <a:gd name="T20" fmla="*/ 682 w 2578"/>
                <a:gd name="T21" fmla="*/ 464 h 2602"/>
                <a:gd name="T22" fmla="*/ 481 w 2578"/>
                <a:gd name="T23" fmla="*/ 282 h 2602"/>
                <a:gd name="T24" fmla="*/ 194 w 2578"/>
                <a:gd name="T25" fmla="*/ 599 h 2602"/>
                <a:gd name="T26" fmla="*/ 395 w 2578"/>
                <a:gd name="T27" fmla="*/ 781 h 2602"/>
                <a:gd name="T28" fmla="*/ 286 w 2578"/>
                <a:gd name="T29" fmla="*/ 1051 h 2602"/>
                <a:gd name="T30" fmla="*/ 15 w 2578"/>
                <a:gd name="T31" fmla="*/ 1041 h 2602"/>
                <a:gd name="T32" fmla="*/ 0 w 2578"/>
                <a:gd name="T33" fmla="*/ 1468 h 2602"/>
                <a:gd name="T34" fmla="*/ 270 w 2578"/>
                <a:gd name="T35" fmla="*/ 1478 h 2602"/>
                <a:gd name="T36" fmla="*/ 360 w 2578"/>
                <a:gd name="T37" fmla="*/ 1756 h 2602"/>
                <a:gd name="T38" fmla="*/ 147 w 2578"/>
                <a:gd name="T39" fmla="*/ 1922 h 2602"/>
                <a:gd name="T40" fmla="*/ 409 w 2578"/>
                <a:gd name="T41" fmla="*/ 2259 h 2602"/>
                <a:gd name="T42" fmla="*/ 623 w 2578"/>
                <a:gd name="T43" fmla="*/ 2093 h 2602"/>
                <a:gd name="T44" fmla="*/ 870 w 2578"/>
                <a:gd name="T45" fmla="*/ 2247 h 2602"/>
                <a:gd name="T46" fmla="*/ 813 w 2578"/>
                <a:gd name="T47" fmla="*/ 2512 h 2602"/>
                <a:gd name="T48" fmla="*/ 1231 w 2578"/>
                <a:gd name="T49" fmla="*/ 2602 h 2602"/>
                <a:gd name="T50" fmla="*/ 1288 w 2578"/>
                <a:gd name="T51" fmla="*/ 2337 h 2602"/>
                <a:gd name="T52" fmla="*/ 1434 w 2578"/>
                <a:gd name="T53" fmla="*/ 2327 h 2602"/>
                <a:gd name="T54" fmla="*/ 1577 w 2578"/>
                <a:gd name="T55" fmla="*/ 2297 h 2602"/>
                <a:gd name="T56" fmla="*/ 1703 w 2578"/>
                <a:gd name="T57" fmla="*/ 2536 h 2602"/>
                <a:gd name="T58" fmla="*/ 2081 w 2578"/>
                <a:gd name="T59" fmla="*/ 2336 h 2602"/>
                <a:gd name="T60" fmla="*/ 1954 w 2578"/>
                <a:gd name="T61" fmla="*/ 2096 h 2602"/>
                <a:gd name="T62" fmla="*/ 2149 w 2578"/>
                <a:gd name="T63" fmla="*/ 1880 h 2602"/>
                <a:gd name="T64" fmla="*/ 2400 w 2578"/>
                <a:gd name="T65" fmla="*/ 1982 h 2602"/>
                <a:gd name="T66" fmla="*/ 2561 w 2578"/>
                <a:gd name="T67" fmla="*/ 1586 h 2602"/>
                <a:gd name="T68" fmla="*/ 2310 w 2578"/>
                <a:gd name="T69" fmla="*/ 1484 h 2602"/>
                <a:gd name="T70" fmla="*/ 2321 w 2578"/>
                <a:gd name="T71" fmla="*/ 1192 h 2602"/>
                <a:gd name="T72" fmla="*/ 2578 w 2578"/>
                <a:gd name="T73" fmla="*/ 1109 h 2602"/>
                <a:gd name="T74" fmla="*/ 2447 w 2578"/>
                <a:gd name="T75" fmla="*/ 703 h 2602"/>
                <a:gd name="T76" fmla="*/ 1366 w 2578"/>
                <a:gd name="T77" fmla="*/ 1842 h 2602"/>
                <a:gd name="T78" fmla="*/ 750 w 2578"/>
                <a:gd name="T79" fmla="*/ 1377 h 2602"/>
                <a:gd name="T80" fmla="*/ 1215 w 2578"/>
                <a:gd name="T81" fmla="*/ 761 h 2602"/>
                <a:gd name="T82" fmla="*/ 1831 w 2578"/>
                <a:gd name="T83" fmla="*/ 1226 h 2602"/>
                <a:gd name="T84" fmla="*/ 1366 w 2578"/>
                <a:gd name="T85" fmla="*/ 1842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78" h="2602">
                  <a:moveTo>
                    <a:pt x="2447" y="703"/>
                  </a:moveTo>
                  <a:lnTo>
                    <a:pt x="2189" y="786"/>
                  </a:lnTo>
                  <a:cubicBezTo>
                    <a:pt x="2140" y="700"/>
                    <a:pt x="2080" y="623"/>
                    <a:pt x="2010" y="556"/>
                  </a:cubicBezTo>
                  <a:lnTo>
                    <a:pt x="2154" y="326"/>
                  </a:lnTo>
                  <a:lnTo>
                    <a:pt x="1791" y="100"/>
                  </a:lnTo>
                  <a:lnTo>
                    <a:pt x="1648" y="329"/>
                  </a:lnTo>
                  <a:cubicBezTo>
                    <a:pt x="1557" y="296"/>
                    <a:pt x="1461" y="275"/>
                    <a:pt x="1362" y="268"/>
                  </a:cubicBezTo>
                  <a:lnTo>
                    <a:pt x="1325" y="0"/>
                  </a:lnTo>
                  <a:lnTo>
                    <a:pt x="902" y="59"/>
                  </a:lnTo>
                  <a:lnTo>
                    <a:pt x="939" y="327"/>
                  </a:lnTo>
                  <a:cubicBezTo>
                    <a:pt x="846" y="360"/>
                    <a:pt x="759" y="407"/>
                    <a:pt x="682" y="464"/>
                  </a:cubicBezTo>
                  <a:lnTo>
                    <a:pt x="481" y="282"/>
                  </a:lnTo>
                  <a:lnTo>
                    <a:pt x="194" y="599"/>
                  </a:lnTo>
                  <a:lnTo>
                    <a:pt x="395" y="781"/>
                  </a:lnTo>
                  <a:cubicBezTo>
                    <a:pt x="347" y="865"/>
                    <a:pt x="309" y="956"/>
                    <a:pt x="286" y="1051"/>
                  </a:cubicBezTo>
                  <a:lnTo>
                    <a:pt x="15" y="1041"/>
                  </a:lnTo>
                  <a:lnTo>
                    <a:pt x="0" y="1468"/>
                  </a:lnTo>
                  <a:lnTo>
                    <a:pt x="270" y="1478"/>
                  </a:lnTo>
                  <a:cubicBezTo>
                    <a:pt x="287" y="1577"/>
                    <a:pt x="318" y="1670"/>
                    <a:pt x="360" y="1756"/>
                  </a:cubicBezTo>
                  <a:lnTo>
                    <a:pt x="147" y="1922"/>
                  </a:lnTo>
                  <a:lnTo>
                    <a:pt x="409" y="2259"/>
                  </a:lnTo>
                  <a:lnTo>
                    <a:pt x="623" y="2093"/>
                  </a:lnTo>
                  <a:cubicBezTo>
                    <a:pt x="697" y="2155"/>
                    <a:pt x="781" y="2208"/>
                    <a:pt x="870" y="2247"/>
                  </a:cubicBezTo>
                  <a:lnTo>
                    <a:pt x="813" y="2512"/>
                  </a:lnTo>
                  <a:lnTo>
                    <a:pt x="1231" y="2602"/>
                  </a:lnTo>
                  <a:lnTo>
                    <a:pt x="1288" y="2337"/>
                  </a:lnTo>
                  <a:cubicBezTo>
                    <a:pt x="1336" y="2337"/>
                    <a:pt x="1385" y="2334"/>
                    <a:pt x="1434" y="2327"/>
                  </a:cubicBezTo>
                  <a:cubicBezTo>
                    <a:pt x="1483" y="2320"/>
                    <a:pt x="1530" y="2310"/>
                    <a:pt x="1577" y="2297"/>
                  </a:cubicBezTo>
                  <a:lnTo>
                    <a:pt x="1703" y="2536"/>
                  </a:lnTo>
                  <a:lnTo>
                    <a:pt x="2081" y="2336"/>
                  </a:lnTo>
                  <a:lnTo>
                    <a:pt x="1954" y="2096"/>
                  </a:lnTo>
                  <a:cubicBezTo>
                    <a:pt x="2029" y="2034"/>
                    <a:pt x="2095" y="1961"/>
                    <a:pt x="2149" y="1880"/>
                  </a:cubicBezTo>
                  <a:lnTo>
                    <a:pt x="2400" y="1982"/>
                  </a:lnTo>
                  <a:lnTo>
                    <a:pt x="2561" y="1586"/>
                  </a:lnTo>
                  <a:lnTo>
                    <a:pt x="2310" y="1484"/>
                  </a:lnTo>
                  <a:cubicBezTo>
                    <a:pt x="2327" y="1390"/>
                    <a:pt x="2331" y="1292"/>
                    <a:pt x="2321" y="1192"/>
                  </a:cubicBezTo>
                  <a:lnTo>
                    <a:pt x="2578" y="1109"/>
                  </a:lnTo>
                  <a:lnTo>
                    <a:pt x="2447" y="703"/>
                  </a:lnTo>
                  <a:close/>
                  <a:moveTo>
                    <a:pt x="1366" y="1842"/>
                  </a:moveTo>
                  <a:cubicBezTo>
                    <a:pt x="1068" y="1883"/>
                    <a:pt x="792" y="1675"/>
                    <a:pt x="750" y="1377"/>
                  </a:cubicBezTo>
                  <a:cubicBezTo>
                    <a:pt x="709" y="1078"/>
                    <a:pt x="917" y="802"/>
                    <a:pt x="1215" y="761"/>
                  </a:cubicBezTo>
                  <a:cubicBezTo>
                    <a:pt x="1513" y="719"/>
                    <a:pt x="1790" y="928"/>
                    <a:pt x="1831" y="1226"/>
                  </a:cubicBezTo>
                  <a:cubicBezTo>
                    <a:pt x="1873" y="1524"/>
                    <a:pt x="1664" y="1800"/>
                    <a:pt x="1366" y="18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6998" tIns="33499" rIns="66998" bIns="33499" numCol="1" anchor="t" anchorCtr="0" compatLnSpc="1">
              <a:prstTxWarp prst="textNoShape">
                <a:avLst/>
              </a:prstTxWarp>
            </a:bodyPr>
            <a:lstStyle/>
            <a:p>
              <a:endParaRPr lang="en-GB" sz="1319" dirty="0"/>
            </a:p>
          </p:txBody>
        </p:sp>
        <p:sp>
          <p:nvSpPr>
            <p:cNvPr id="26" name="Freeform 69"/>
            <p:cNvSpPr>
              <a:spLocks noEditPoints="1"/>
            </p:cNvSpPr>
            <p:nvPr/>
          </p:nvSpPr>
          <p:spPr bwMode="auto">
            <a:xfrm>
              <a:off x="4572000" y="2438401"/>
              <a:ext cx="258763" cy="261938"/>
            </a:xfrm>
            <a:custGeom>
              <a:avLst/>
              <a:gdLst>
                <a:gd name="T0" fmla="*/ 2024 w 2034"/>
                <a:gd name="T1" fmla="*/ 1225 h 2054"/>
                <a:gd name="T2" fmla="*/ 2034 w 2034"/>
                <a:gd name="T3" fmla="*/ 888 h 2054"/>
                <a:gd name="T4" fmla="*/ 1821 w 2034"/>
                <a:gd name="T5" fmla="*/ 882 h 2054"/>
                <a:gd name="T6" fmla="*/ 1748 w 2034"/>
                <a:gd name="T7" fmla="*/ 663 h 2054"/>
                <a:gd name="T8" fmla="*/ 1916 w 2034"/>
                <a:gd name="T9" fmla="*/ 531 h 2054"/>
                <a:gd name="T10" fmla="*/ 1707 w 2034"/>
                <a:gd name="T11" fmla="*/ 266 h 2054"/>
                <a:gd name="T12" fmla="*/ 1539 w 2034"/>
                <a:gd name="T13" fmla="*/ 398 h 2054"/>
                <a:gd name="T14" fmla="*/ 1343 w 2034"/>
                <a:gd name="T15" fmla="*/ 278 h 2054"/>
                <a:gd name="T16" fmla="*/ 1387 w 2034"/>
                <a:gd name="T17" fmla="*/ 68 h 2054"/>
                <a:gd name="T18" fmla="*/ 1056 w 2034"/>
                <a:gd name="T19" fmla="*/ 0 h 2054"/>
                <a:gd name="T20" fmla="*/ 1013 w 2034"/>
                <a:gd name="T21" fmla="*/ 209 h 2054"/>
                <a:gd name="T22" fmla="*/ 785 w 2034"/>
                <a:gd name="T23" fmla="*/ 242 h 2054"/>
                <a:gd name="T24" fmla="*/ 684 w 2034"/>
                <a:gd name="T25" fmla="*/ 54 h 2054"/>
                <a:gd name="T26" fmla="*/ 387 w 2034"/>
                <a:gd name="T27" fmla="*/ 214 h 2054"/>
                <a:gd name="T28" fmla="*/ 488 w 2034"/>
                <a:gd name="T29" fmla="*/ 402 h 2054"/>
                <a:gd name="T30" fmla="*/ 335 w 2034"/>
                <a:gd name="T31" fmla="*/ 574 h 2054"/>
                <a:gd name="T32" fmla="*/ 136 w 2034"/>
                <a:gd name="T33" fmla="*/ 495 h 2054"/>
                <a:gd name="T34" fmla="*/ 12 w 2034"/>
                <a:gd name="T35" fmla="*/ 809 h 2054"/>
                <a:gd name="T36" fmla="*/ 210 w 2034"/>
                <a:gd name="T37" fmla="*/ 888 h 2054"/>
                <a:gd name="T38" fmla="*/ 203 w 2034"/>
                <a:gd name="T39" fmla="*/ 1118 h 2054"/>
                <a:gd name="T40" fmla="*/ 0 w 2034"/>
                <a:gd name="T41" fmla="*/ 1185 h 2054"/>
                <a:gd name="T42" fmla="*/ 106 w 2034"/>
                <a:gd name="T43" fmla="*/ 1505 h 2054"/>
                <a:gd name="T44" fmla="*/ 309 w 2034"/>
                <a:gd name="T45" fmla="*/ 1438 h 2054"/>
                <a:gd name="T46" fmla="*/ 452 w 2034"/>
                <a:gd name="T47" fmla="*/ 1619 h 2054"/>
                <a:gd name="T48" fmla="*/ 340 w 2034"/>
                <a:gd name="T49" fmla="*/ 1801 h 2054"/>
                <a:gd name="T50" fmla="*/ 627 w 2034"/>
                <a:gd name="T51" fmla="*/ 1978 h 2054"/>
                <a:gd name="T52" fmla="*/ 739 w 2034"/>
                <a:gd name="T53" fmla="*/ 1796 h 2054"/>
                <a:gd name="T54" fmla="*/ 964 w 2034"/>
                <a:gd name="T55" fmla="*/ 1843 h 2054"/>
                <a:gd name="T56" fmla="*/ 995 w 2034"/>
                <a:gd name="T57" fmla="*/ 2054 h 2054"/>
                <a:gd name="T58" fmla="*/ 1329 w 2034"/>
                <a:gd name="T59" fmla="*/ 2006 h 2054"/>
                <a:gd name="T60" fmla="*/ 1298 w 2034"/>
                <a:gd name="T61" fmla="*/ 1794 h 2054"/>
                <a:gd name="T62" fmla="*/ 1404 w 2034"/>
                <a:gd name="T63" fmla="*/ 1747 h 2054"/>
                <a:gd name="T64" fmla="*/ 1501 w 2034"/>
                <a:gd name="T65" fmla="*/ 1685 h 2054"/>
                <a:gd name="T66" fmla="*/ 1661 w 2034"/>
                <a:gd name="T67" fmla="*/ 1827 h 2054"/>
                <a:gd name="T68" fmla="*/ 1885 w 2034"/>
                <a:gd name="T69" fmla="*/ 1575 h 2054"/>
                <a:gd name="T70" fmla="*/ 1726 w 2034"/>
                <a:gd name="T71" fmla="*/ 1433 h 2054"/>
                <a:gd name="T72" fmla="*/ 1810 w 2034"/>
                <a:gd name="T73" fmla="*/ 1219 h 2054"/>
                <a:gd name="T74" fmla="*/ 2024 w 2034"/>
                <a:gd name="T75" fmla="*/ 1225 h 2054"/>
                <a:gd name="T76" fmla="*/ 1220 w 2034"/>
                <a:gd name="T77" fmla="*/ 1406 h 2054"/>
                <a:gd name="T78" fmla="*/ 637 w 2034"/>
                <a:gd name="T79" fmla="*/ 1231 h 2054"/>
                <a:gd name="T80" fmla="*/ 812 w 2034"/>
                <a:gd name="T81" fmla="*/ 647 h 2054"/>
                <a:gd name="T82" fmla="*/ 1395 w 2034"/>
                <a:gd name="T83" fmla="*/ 822 h 2054"/>
                <a:gd name="T84" fmla="*/ 1220 w 2034"/>
                <a:gd name="T85" fmla="*/ 1406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34" h="2054">
                  <a:moveTo>
                    <a:pt x="2024" y="1225"/>
                  </a:moveTo>
                  <a:lnTo>
                    <a:pt x="2034" y="888"/>
                  </a:lnTo>
                  <a:lnTo>
                    <a:pt x="1821" y="882"/>
                  </a:lnTo>
                  <a:cubicBezTo>
                    <a:pt x="1807" y="808"/>
                    <a:pt x="1784" y="734"/>
                    <a:pt x="1748" y="663"/>
                  </a:cubicBezTo>
                  <a:lnTo>
                    <a:pt x="1916" y="531"/>
                  </a:lnTo>
                  <a:lnTo>
                    <a:pt x="1707" y="266"/>
                  </a:lnTo>
                  <a:lnTo>
                    <a:pt x="1539" y="398"/>
                  </a:lnTo>
                  <a:cubicBezTo>
                    <a:pt x="1480" y="349"/>
                    <a:pt x="1413" y="308"/>
                    <a:pt x="1343" y="278"/>
                  </a:cubicBezTo>
                  <a:lnTo>
                    <a:pt x="1387" y="68"/>
                  </a:lnTo>
                  <a:lnTo>
                    <a:pt x="1056" y="0"/>
                  </a:lnTo>
                  <a:lnTo>
                    <a:pt x="1013" y="209"/>
                  </a:lnTo>
                  <a:cubicBezTo>
                    <a:pt x="937" y="209"/>
                    <a:pt x="860" y="220"/>
                    <a:pt x="785" y="242"/>
                  </a:cubicBezTo>
                  <a:lnTo>
                    <a:pt x="684" y="54"/>
                  </a:lnTo>
                  <a:lnTo>
                    <a:pt x="387" y="214"/>
                  </a:lnTo>
                  <a:lnTo>
                    <a:pt x="488" y="402"/>
                  </a:lnTo>
                  <a:cubicBezTo>
                    <a:pt x="428" y="453"/>
                    <a:pt x="377" y="511"/>
                    <a:pt x="335" y="574"/>
                  </a:cubicBezTo>
                  <a:lnTo>
                    <a:pt x="136" y="495"/>
                  </a:lnTo>
                  <a:lnTo>
                    <a:pt x="12" y="809"/>
                  </a:lnTo>
                  <a:lnTo>
                    <a:pt x="210" y="888"/>
                  </a:lnTo>
                  <a:cubicBezTo>
                    <a:pt x="197" y="963"/>
                    <a:pt x="195" y="1041"/>
                    <a:pt x="203" y="1118"/>
                  </a:cubicBezTo>
                  <a:lnTo>
                    <a:pt x="0" y="1185"/>
                  </a:lnTo>
                  <a:lnTo>
                    <a:pt x="106" y="1505"/>
                  </a:lnTo>
                  <a:lnTo>
                    <a:pt x="309" y="1438"/>
                  </a:lnTo>
                  <a:cubicBezTo>
                    <a:pt x="349" y="1507"/>
                    <a:pt x="397" y="1567"/>
                    <a:pt x="452" y="1619"/>
                  </a:cubicBezTo>
                  <a:lnTo>
                    <a:pt x="340" y="1801"/>
                  </a:lnTo>
                  <a:lnTo>
                    <a:pt x="627" y="1978"/>
                  </a:lnTo>
                  <a:lnTo>
                    <a:pt x="739" y="1796"/>
                  </a:lnTo>
                  <a:cubicBezTo>
                    <a:pt x="812" y="1822"/>
                    <a:pt x="887" y="1838"/>
                    <a:pt x="964" y="1843"/>
                  </a:cubicBezTo>
                  <a:lnTo>
                    <a:pt x="995" y="2054"/>
                  </a:lnTo>
                  <a:lnTo>
                    <a:pt x="1329" y="2006"/>
                  </a:lnTo>
                  <a:lnTo>
                    <a:pt x="1298" y="1794"/>
                  </a:lnTo>
                  <a:cubicBezTo>
                    <a:pt x="1334" y="1781"/>
                    <a:pt x="1369" y="1765"/>
                    <a:pt x="1404" y="1747"/>
                  </a:cubicBezTo>
                  <a:cubicBezTo>
                    <a:pt x="1438" y="1728"/>
                    <a:pt x="1471" y="1708"/>
                    <a:pt x="1501" y="1685"/>
                  </a:cubicBezTo>
                  <a:lnTo>
                    <a:pt x="1661" y="1827"/>
                  </a:lnTo>
                  <a:lnTo>
                    <a:pt x="1885" y="1575"/>
                  </a:lnTo>
                  <a:lnTo>
                    <a:pt x="1726" y="1433"/>
                  </a:lnTo>
                  <a:cubicBezTo>
                    <a:pt x="1764" y="1366"/>
                    <a:pt x="1792" y="1294"/>
                    <a:pt x="1810" y="1219"/>
                  </a:cubicBezTo>
                  <a:lnTo>
                    <a:pt x="2024" y="1225"/>
                  </a:lnTo>
                  <a:close/>
                  <a:moveTo>
                    <a:pt x="1220" y="1406"/>
                  </a:moveTo>
                  <a:cubicBezTo>
                    <a:pt x="1011" y="1519"/>
                    <a:pt x="749" y="1440"/>
                    <a:pt x="637" y="1231"/>
                  </a:cubicBezTo>
                  <a:cubicBezTo>
                    <a:pt x="524" y="1022"/>
                    <a:pt x="602" y="760"/>
                    <a:pt x="812" y="647"/>
                  </a:cubicBezTo>
                  <a:cubicBezTo>
                    <a:pt x="1021" y="535"/>
                    <a:pt x="1283" y="613"/>
                    <a:pt x="1395" y="822"/>
                  </a:cubicBezTo>
                  <a:cubicBezTo>
                    <a:pt x="1508" y="1032"/>
                    <a:pt x="1429" y="1293"/>
                    <a:pt x="1220" y="140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6998" tIns="33499" rIns="66998" bIns="33499" numCol="1" anchor="t" anchorCtr="0" compatLnSpc="1">
              <a:prstTxWarp prst="textNoShape">
                <a:avLst/>
              </a:prstTxWarp>
            </a:bodyPr>
            <a:lstStyle/>
            <a:p>
              <a:endParaRPr lang="en-GB" sz="1319" dirty="0"/>
            </a:p>
          </p:txBody>
        </p:sp>
      </p:grpSp>
      <p:sp>
        <p:nvSpPr>
          <p:cNvPr id="29" name="Flèche : pentagone 3">
            <a:extLst>
              <a:ext uri="{FF2B5EF4-FFF2-40B4-BE49-F238E27FC236}">
                <a16:creationId xmlns:a16="http://schemas.microsoft.com/office/drawing/2014/main" id="{795B36BC-F443-4823-B1AB-B93DB935C9D8}"/>
              </a:ext>
            </a:extLst>
          </p:cNvPr>
          <p:cNvSpPr/>
          <p:nvPr/>
        </p:nvSpPr>
        <p:spPr>
          <a:xfrm>
            <a:off x="0" y="4742732"/>
            <a:ext cx="5936776" cy="532487"/>
          </a:xfrm>
          <a:prstGeom prst="homePlate">
            <a:avLst>
              <a:gd name="adj" fmla="val 3982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fr-FR" sz="1465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id="{2A7CC103-23FD-45D1-B36A-0ECEA6CA19DB}"/>
              </a:ext>
            </a:extLst>
          </p:cNvPr>
          <p:cNvSpPr txBox="1">
            <a:spLocks/>
          </p:cNvSpPr>
          <p:nvPr/>
        </p:nvSpPr>
        <p:spPr>
          <a:xfrm>
            <a:off x="105434" y="5350823"/>
            <a:ext cx="6158205" cy="4045045"/>
          </a:xfrm>
          <a:prstGeom prst="rect">
            <a:avLst/>
          </a:prstGeom>
        </p:spPr>
        <p:txBody>
          <a:bodyPr/>
          <a:lstStyle>
            <a:lvl1pPr marL="0" indent="0" algn="just" defTabSz="914348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tabLst/>
              <a:defRPr sz="1600" i="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58756" indent="-358756" algn="just" defTabSz="914348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980" indent="0" algn="just" defTabSz="914348" rtl="0" eaLnBrk="1" latinLnBrk="0" hangingPunct="1">
              <a:lnSpc>
                <a:spcPct val="100000"/>
              </a:lnSpc>
              <a:spcBef>
                <a:spcPts val="601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7964" indent="-287985" algn="just" defTabSz="914348" rtl="0" eaLnBrk="1" latinLnBrk="0" hangingPunct="1">
              <a:lnSpc>
                <a:spcPct val="100000"/>
              </a:lnSpc>
              <a:spcBef>
                <a:spcPts val="601"/>
              </a:spcBef>
              <a:buClr>
                <a:schemeClr val="bg2"/>
              </a:buClr>
              <a:buFont typeface="Tahoma" panose="020B0604030504040204" pitchFamily="34" charset="0"/>
              <a:buChar char="›"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9950" marR="0" indent="-251986" algn="just" defTabSz="91434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Tahoma" panose="020B0604030504040204" pitchFamily="34" charset="0"/>
              <a:buChar char="»"/>
              <a:tabLst/>
              <a:defRPr lang="fr-FR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9950" indent="-251986" algn="just" defTabSz="91434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Tahoma" panose="020B0604030504040204" pitchFamily="34" charset="0"/>
              <a:buChar char="»"/>
              <a:defRPr lang="fr-FR" sz="10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9950" indent="-251986" algn="just" defTabSz="91434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Tahoma" panose="020B0604030504040204" pitchFamily="34" charset="0"/>
              <a:buChar char="»"/>
              <a:defRPr lang="fr-FR" sz="10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99950" marR="0" indent="-251986" algn="just" defTabSz="91434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Tahoma" panose="020B0604030504040204" pitchFamily="34" charset="0"/>
              <a:buChar char="»"/>
              <a:tabLst/>
              <a:defRPr lang="fr-FR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9950" indent="-251986" algn="just" defTabSz="91434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Tahoma" panose="020B0604030504040204" pitchFamily="34" charset="0"/>
              <a:buChar char="»"/>
              <a:defRPr lang="fr-FR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26" dirty="0">
                <a:solidFill>
                  <a:schemeClr val="tx1"/>
                </a:solidFill>
              </a:rPr>
              <a:t>Cette nouvelle technologie offre la possibilité de </a:t>
            </a:r>
            <a:r>
              <a:rPr lang="fr-FR" sz="1026" b="1" dirty="0"/>
              <a:t>connecter un grand nombre d’objets</a:t>
            </a:r>
            <a:r>
              <a:rPr lang="fr-FR" sz="1026" b="1" dirty="0">
                <a:solidFill>
                  <a:schemeClr val="tx1"/>
                </a:solidFill>
              </a:rPr>
              <a:t>,</a:t>
            </a:r>
            <a:r>
              <a:rPr lang="fr-FR" sz="1026" dirty="0">
                <a:solidFill>
                  <a:schemeClr val="tx1"/>
                </a:solidFill>
              </a:rPr>
              <a:t> sur un périmètre large, dans l’objectif de </a:t>
            </a:r>
            <a:r>
              <a:rPr lang="fr-FR" sz="1026" b="1" dirty="0"/>
              <a:t>récolter des données </a:t>
            </a:r>
            <a:r>
              <a:rPr lang="fr-FR" sz="1026" dirty="0">
                <a:solidFill>
                  <a:schemeClr val="tx1"/>
                </a:solidFill>
              </a:rPr>
              <a:t>nécessaires à </a:t>
            </a:r>
            <a:r>
              <a:rPr lang="fr-FR" sz="1026" b="1" dirty="0">
                <a:solidFill>
                  <a:schemeClr val="tx1"/>
                </a:solidFill>
              </a:rPr>
              <a:t>l</a:t>
            </a:r>
            <a:r>
              <a:rPr lang="fr-FR" sz="1026" b="1" dirty="0"/>
              <a:t>’optimisation</a:t>
            </a:r>
            <a:r>
              <a:rPr lang="fr-FR" sz="1026" b="1" dirty="0">
                <a:solidFill>
                  <a:schemeClr val="tx1"/>
                </a:solidFill>
              </a:rPr>
              <a:t> </a:t>
            </a:r>
            <a:r>
              <a:rPr lang="fr-FR" sz="1026" b="1" dirty="0"/>
              <a:t>et à l’automatisation </a:t>
            </a:r>
            <a:r>
              <a:rPr lang="fr-FR" sz="1026" dirty="0">
                <a:solidFill>
                  <a:schemeClr val="tx1"/>
                </a:solidFill>
              </a:rPr>
              <a:t>des processus opérationnels.</a:t>
            </a:r>
          </a:p>
          <a:p>
            <a:r>
              <a:rPr lang="fr-FR" sz="1026" dirty="0">
                <a:solidFill>
                  <a:schemeClr val="tx1"/>
                </a:solidFill>
              </a:rPr>
              <a:t>Les utilisations les plus courantes sont :</a:t>
            </a:r>
          </a:p>
          <a:p>
            <a:pPr lvl="1"/>
            <a:r>
              <a:rPr lang="fr-FR" sz="1026" dirty="0"/>
              <a:t>Le </a:t>
            </a:r>
            <a:r>
              <a:rPr lang="fr-FR" sz="1026" b="1" dirty="0">
                <a:solidFill>
                  <a:schemeClr val="bg2"/>
                </a:solidFill>
              </a:rPr>
              <a:t>contrôle</a:t>
            </a:r>
            <a:r>
              <a:rPr lang="fr-FR" sz="1026" dirty="0"/>
              <a:t> industriel (maintenance et surveillance)</a:t>
            </a:r>
          </a:p>
          <a:p>
            <a:pPr lvl="1"/>
            <a:r>
              <a:rPr lang="fr-FR" sz="1026" dirty="0"/>
              <a:t>La </a:t>
            </a:r>
            <a:r>
              <a:rPr lang="fr-FR" sz="1026" b="1" dirty="0">
                <a:solidFill>
                  <a:schemeClr val="bg2"/>
                </a:solidFill>
              </a:rPr>
              <a:t>mesure</a:t>
            </a:r>
            <a:r>
              <a:rPr lang="fr-FR" sz="1026" dirty="0"/>
              <a:t> de flux (gaz, eau, électricité)</a:t>
            </a:r>
          </a:p>
          <a:p>
            <a:pPr lvl="1"/>
            <a:r>
              <a:rPr lang="fr-FR" sz="1026" dirty="0"/>
              <a:t>La </a:t>
            </a:r>
            <a:r>
              <a:rPr lang="fr-FR" sz="1026" b="1" dirty="0">
                <a:solidFill>
                  <a:schemeClr val="bg2"/>
                </a:solidFill>
              </a:rPr>
              <a:t>gestion </a:t>
            </a:r>
            <a:r>
              <a:rPr lang="fr-FR" sz="1026" dirty="0"/>
              <a:t>de flotte (automobile, matérielle, etc. )</a:t>
            </a:r>
          </a:p>
          <a:p>
            <a:pPr lvl="1"/>
            <a:endParaRPr lang="fr-FR" sz="1026" dirty="0"/>
          </a:p>
          <a:p>
            <a:endParaRPr lang="fr-FR" sz="1026" dirty="0">
              <a:solidFill>
                <a:schemeClr val="tx1"/>
              </a:solidFill>
            </a:endParaRPr>
          </a:p>
          <a:p>
            <a:r>
              <a:rPr lang="fr-FR" sz="1026" dirty="0">
                <a:solidFill>
                  <a:schemeClr val="tx1"/>
                </a:solidFill>
              </a:rPr>
              <a:t>Depuis 2016, un nouveau standard créé par la 3GPP vise à étendre ces applications : le </a:t>
            </a:r>
            <a:r>
              <a:rPr lang="fr-FR" sz="1026" b="1" dirty="0">
                <a:solidFill>
                  <a:schemeClr val="tx1"/>
                </a:solidFill>
              </a:rPr>
              <a:t>LTE-M</a:t>
            </a:r>
            <a:r>
              <a:rPr lang="fr-FR" sz="1026" dirty="0">
                <a:solidFill>
                  <a:schemeClr val="tx1"/>
                </a:solidFill>
              </a:rPr>
              <a:t>. Il s’agit d’un réseau cellulaire proche de la 4G, qui proposerait les même avantages que les autres réseaux LPWAN, mais avec </a:t>
            </a:r>
            <a:r>
              <a:rPr lang="fr-FR" sz="1026" b="1" dirty="0">
                <a:solidFill>
                  <a:schemeClr val="tx1"/>
                </a:solidFill>
              </a:rPr>
              <a:t>un débit plus important</a:t>
            </a:r>
            <a:r>
              <a:rPr lang="fr-FR" sz="1026" dirty="0">
                <a:solidFill>
                  <a:schemeClr val="tx1"/>
                </a:solidFill>
              </a:rPr>
              <a:t>, et surtout un mode de fonctionnement réellement </a:t>
            </a:r>
            <a:r>
              <a:rPr lang="fr-FR" sz="1026" b="1" dirty="0">
                <a:solidFill>
                  <a:schemeClr val="tx1"/>
                </a:solidFill>
              </a:rPr>
              <a:t>bidirectionnel : </a:t>
            </a:r>
            <a:r>
              <a:rPr lang="fr-FR" sz="1026" dirty="0">
                <a:solidFill>
                  <a:schemeClr val="tx1"/>
                </a:solidFill>
              </a:rPr>
              <a:t>les capteurs peuvent émettre et recevoir des données.</a:t>
            </a:r>
          </a:p>
        </p:txBody>
      </p:sp>
      <p:pic>
        <p:nvPicPr>
          <p:cNvPr id="32" name="Image 10">
            <a:extLst>
              <a:ext uri="{FF2B5EF4-FFF2-40B4-BE49-F238E27FC236}">
                <a16:creationId xmlns:a16="http://schemas.microsoft.com/office/drawing/2014/main" id="{7AB3349F-E9D9-4D7E-9967-7EB03D7218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10" y="7454606"/>
            <a:ext cx="605735" cy="605735"/>
          </a:xfrm>
          <a:prstGeom prst="rect">
            <a:avLst/>
          </a:prstGeom>
        </p:spPr>
      </p:pic>
      <p:pic>
        <p:nvPicPr>
          <p:cNvPr id="33" name="Image 12">
            <a:extLst>
              <a:ext uri="{FF2B5EF4-FFF2-40B4-BE49-F238E27FC236}">
                <a16:creationId xmlns:a16="http://schemas.microsoft.com/office/drawing/2014/main" id="{B2EAD6B6-2806-4E10-A052-02C48B300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04" y="7438704"/>
            <a:ext cx="605735" cy="605735"/>
          </a:xfrm>
          <a:prstGeom prst="rect">
            <a:avLst/>
          </a:prstGeom>
        </p:spPr>
      </p:pic>
      <p:sp>
        <p:nvSpPr>
          <p:cNvPr id="34" name="Flèche : pentagone 6">
            <a:extLst>
              <a:ext uri="{FF2B5EF4-FFF2-40B4-BE49-F238E27FC236}">
                <a16:creationId xmlns:a16="http://schemas.microsoft.com/office/drawing/2014/main" id="{7BA27E83-1E3B-42E4-8EF0-0466B4043269}"/>
              </a:ext>
            </a:extLst>
          </p:cNvPr>
          <p:cNvSpPr/>
          <p:nvPr/>
        </p:nvSpPr>
        <p:spPr>
          <a:xfrm>
            <a:off x="0" y="8980667"/>
            <a:ext cx="5842895" cy="710836"/>
          </a:xfrm>
          <a:prstGeom prst="homePlate">
            <a:avLst>
              <a:gd name="adj" fmla="val 3982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fr-FR" sz="1026" dirty="0"/>
              <a:t>Ce protocole ouvre ainsi la voie à l’application dans les </a:t>
            </a:r>
            <a:r>
              <a:rPr lang="fr-FR" sz="1026" b="1" dirty="0"/>
              <a:t>véhicules connectés</a:t>
            </a:r>
            <a:r>
              <a:rPr lang="fr-FR" sz="1026" dirty="0"/>
              <a:t>, la transmission de la voix (</a:t>
            </a:r>
            <a:r>
              <a:rPr lang="fr-FR" sz="1026" dirty="0" err="1"/>
              <a:t>VoLTE</a:t>
            </a:r>
            <a:r>
              <a:rPr lang="fr-FR" sz="1026" dirty="0"/>
              <a:t>-M) et la </a:t>
            </a:r>
            <a:r>
              <a:rPr lang="fr-FR" sz="1026" b="1" dirty="0"/>
              <a:t>mise à jour </a:t>
            </a:r>
            <a:r>
              <a:rPr lang="fr-FR" sz="1026" dirty="0"/>
              <a:t>à distance des logiciels objets, résolvant ainsi la question de leur configuration après la sortie d’usine.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15308-978D-44C2-9552-97D1A6AF2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435" y="5882114"/>
            <a:ext cx="2824419" cy="2148752"/>
          </a:xfrm>
          <a:prstGeom prst="rect">
            <a:avLst/>
          </a:prstGeom>
        </p:spPr>
      </p:pic>
      <p:pic>
        <p:nvPicPr>
          <p:cNvPr id="35" name="Skills-White-Background">
            <a:extLst>
              <a:ext uri="{FF2B5EF4-FFF2-40B4-BE49-F238E27FC236}">
                <a16:creationId xmlns:a16="http://schemas.microsoft.com/office/drawing/2014/main" id="{2EF170AC-6AFA-4833-9828-168DAFF549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3462" y1="56538" x2="33462" y2="56538"/>
                        <a14:foregroundMark x1="48462" y1="46923" x2="48462" y2="46923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8" y="7373839"/>
            <a:ext cx="849536" cy="8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3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A008696-FD2F-4F34-AD19-9059ABA6F588}"/>
              </a:ext>
            </a:extLst>
          </p:cNvPr>
          <p:cNvSpPr/>
          <p:nvPr/>
        </p:nvSpPr>
        <p:spPr>
          <a:xfrm>
            <a:off x="0" y="0"/>
            <a:ext cx="6858000" cy="990599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19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31" name="Organigramme : Entrée manuelle 49">
            <a:extLst>
              <a:ext uri="{FF2B5EF4-FFF2-40B4-BE49-F238E27FC236}">
                <a16:creationId xmlns:a16="http://schemas.microsoft.com/office/drawing/2014/main" id="{C3BF0955-C4D7-43C7-ACE7-6AD36A80F75F}"/>
              </a:ext>
            </a:extLst>
          </p:cNvPr>
          <p:cNvSpPr/>
          <p:nvPr/>
        </p:nvSpPr>
        <p:spPr>
          <a:xfrm rot="5400000" flipV="1">
            <a:off x="-235012" y="2812987"/>
            <a:ext cx="9906000" cy="4280029"/>
          </a:xfrm>
          <a:prstGeom prst="flowChartManualInpu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19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9" name="Forme libre 8"/>
          <p:cNvSpPr/>
          <p:nvPr/>
        </p:nvSpPr>
        <p:spPr>
          <a:xfrm flipV="1">
            <a:off x="1935501" y="3573220"/>
            <a:ext cx="3413713" cy="635072"/>
          </a:xfrm>
          <a:custGeom>
            <a:avLst/>
            <a:gdLst>
              <a:gd name="connsiteX0" fmla="*/ 0 w 4659086"/>
              <a:gd name="connsiteY0" fmla="*/ 522580 h 551608"/>
              <a:gd name="connsiteX1" fmla="*/ 1959429 w 4659086"/>
              <a:gd name="connsiteY1" fmla="*/ 65 h 551608"/>
              <a:gd name="connsiteX2" fmla="*/ 4659086 w 4659086"/>
              <a:gd name="connsiteY2" fmla="*/ 551608 h 55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9086" h="551608">
                <a:moveTo>
                  <a:pt x="0" y="522580"/>
                </a:moveTo>
                <a:cubicBezTo>
                  <a:pt x="591457" y="258903"/>
                  <a:pt x="1182915" y="-4773"/>
                  <a:pt x="1959429" y="65"/>
                </a:cubicBezTo>
                <a:cubicBezTo>
                  <a:pt x="2735943" y="4903"/>
                  <a:pt x="3697514" y="278255"/>
                  <a:pt x="4659086" y="551608"/>
                </a:cubicBezTo>
              </a:path>
            </a:pathLst>
          </a:custGeom>
          <a:noFill/>
          <a:ln w="57150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9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9F2D29-0BF3-4C8E-956F-9A351C2B5464}"/>
              </a:ext>
            </a:extLst>
          </p:cNvPr>
          <p:cNvSpPr/>
          <p:nvPr/>
        </p:nvSpPr>
        <p:spPr>
          <a:xfrm>
            <a:off x="246941" y="805313"/>
            <a:ext cx="6449696" cy="2482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26" dirty="0"/>
              <a:t>Le LPWAN correspond à une </a:t>
            </a:r>
            <a:r>
              <a:rPr lang="fr-FR" sz="1026" b="1" dirty="0">
                <a:solidFill>
                  <a:schemeClr val="bg2"/>
                </a:solidFill>
              </a:rPr>
              <a:t>branche divergente </a:t>
            </a:r>
            <a:r>
              <a:rPr lang="fr-FR" sz="1026" dirty="0"/>
              <a:t>du cycle de développement des réseaux mobiles.</a:t>
            </a:r>
            <a:br>
              <a:rPr lang="fr-FR" sz="1026" dirty="0"/>
            </a:br>
            <a:r>
              <a:rPr lang="fr-FR" sz="1026" dirty="0"/>
              <a:t>Cette scission s’est opérée </a:t>
            </a:r>
            <a:r>
              <a:rPr lang="fr-FR" sz="1026" b="1" dirty="0">
                <a:solidFill>
                  <a:schemeClr val="bg2"/>
                </a:solidFill>
              </a:rPr>
              <a:t>après la création du standard 2G </a:t>
            </a:r>
            <a:r>
              <a:rPr lang="fr-FR" sz="1026" dirty="0"/>
              <a:t>pour proposer une </a:t>
            </a:r>
            <a:r>
              <a:rPr lang="fr-FR" sz="1026" b="1" dirty="0">
                <a:solidFill>
                  <a:schemeClr val="bg2"/>
                </a:solidFill>
              </a:rPr>
              <a:t>voie alternative</a:t>
            </a:r>
            <a:r>
              <a:rPr lang="fr-FR" sz="1026" dirty="0"/>
              <a:t> à l’augmentation de bande passante et </a:t>
            </a:r>
            <a:r>
              <a:rPr lang="fr-FR" sz="1026" b="1" dirty="0">
                <a:solidFill>
                  <a:schemeClr val="bg2"/>
                </a:solidFill>
              </a:rPr>
              <a:t>développer les communications Machine 2 Machine</a:t>
            </a:r>
            <a:r>
              <a:rPr lang="fr-FR" sz="1026" dirty="0"/>
              <a:t>.</a:t>
            </a:r>
          </a:p>
          <a:p>
            <a:endParaRPr lang="fr-FR" sz="1026" dirty="0"/>
          </a:p>
          <a:p>
            <a:r>
              <a:rPr lang="fr-FR" sz="1026" dirty="0"/>
              <a:t>En </a:t>
            </a:r>
            <a:r>
              <a:rPr lang="fr-FR" sz="1026" b="1" dirty="0">
                <a:solidFill>
                  <a:schemeClr val="bg2"/>
                </a:solidFill>
              </a:rPr>
              <a:t>2012 </a:t>
            </a:r>
            <a:r>
              <a:rPr lang="fr-FR" sz="1026" b="1" dirty="0" err="1">
                <a:solidFill>
                  <a:schemeClr val="bg2"/>
                </a:solidFill>
              </a:rPr>
              <a:t>SigFox</a:t>
            </a:r>
            <a:r>
              <a:rPr lang="fr-FR" sz="1026" b="1" dirty="0">
                <a:solidFill>
                  <a:schemeClr val="bg2"/>
                </a:solidFill>
              </a:rPr>
              <a:t> et </a:t>
            </a:r>
            <a:r>
              <a:rPr lang="fr-FR" sz="1026" b="1" dirty="0" err="1">
                <a:solidFill>
                  <a:schemeClr val="bg2"/>
                </a:solidFill>
              </a:rPr>
              <a:t>LoRa</a:t>
            </a:r>
            <a:r>
              <a:rPr lang="fr-FR" sz="1026" b="1" dirty="0">
                <a:solidFill>
                  <a:schemeClr val="bg2"/>
                </a:solidFill>
              </a:rPr>
              <a:t> </a:t>
            </a:r>
            <a:r>
              <a:rPr lang="fr-FR" sz="1026" dirty="0"/>
              <a:t>sont les 2 premières réalisations concrètes de cette branche parallèle, introduisant des </a:t>
            </a:r>
            <a:r>
              <a:rPr lang="fr-FR" sz="1026" b="1" dirty="0">
                <a:solidFill>
                  <a:schemeClr val="bg2"/>
                </a:solidFill>
              </a:rPr>
              <a:t>réseaux d’antennes dédiées </a:t>
            </a:r>
            <a:r>
              <a:rPr lang="fr-FR" sz="1026" dirty="0"/>
              <a:t>associées à des </a:t>
            </a:r>
            <a:r>
              <a:rPr lang="fr-FR" sz="1026" b="1" dirty="0">
                <a:solidFill>
                  <a:schemeClr val="bg2"/>
                </a:solidFill>
              </a:rPr>
              <a:t>plateformes Cloud </a:t>
            </a:r>
            <a:r>
              <a:rPr lang="fr-FR" sz="1026" dirty="0"/>
              <a:t>en Europe de l’ouest.</a:t>
            </a:r>
          </a:p>
          <a:p>
            <a:endParaRPr lang="fr-FR" sz="1026" dirty="0"/>
          </a:p>
          <a:p>
            <a:r>
              <a:rPr lang="fr-FR" sz="1026" dirty="0"/>
              <a:t>Dans un second temps, les </a:t>
            </a:r>
            <a:r>
              <a:rPr lang="fr-FR" sz="1026" b="1" dirty="0">
                <a:solidFill>
                  <a:schemeClr val="bg2"/>
                </a:solidFill>
              </a:rPr>
              <a:t>opérateurs,</a:t>
            </a:r>
            <a:r>
              <a:rPr lang="fr-FR" sz="1026" dirty="0"/>
              <a:t> notamment américains, se sont emparés du sujet pour déployer leurs propres réseaux dans quelques villes aux Etats-Unis via des </a:t>
            </a:r>
            <a:r>
              <a:rPr lang="fr-FR" sz="1026" b="1" dirty="0">
                <a:solidFill>
                  <a:schemeClr val="bg2"/>
                </a:solidFill>
              </a:rPr>
              <a:t>antennes Ad Hoc </a:t>
            </a:r>
            <a:r>
              <a:rPr lang="fr-FR" sz="1026" dirty="0"/>
              <a:t>à </a:t>
            </a:r>
            <a:r>
              <a:rPr lang="fr-FR" sz="1026" b="1" dirty="0">
                <a:solidFill>
                  <a:schemeClr val="bg2"/>
                </a:solidFill>
              </a:rPr>
              <a:t>partir de 2015</a:t>
            </a:r>
            <a:r>
              <a:rPr lang="fr-FR" sz="1026" dirty="0"/>
              <a:t>.</a:t>
            </a:r>
          </a:p>
          <a:p>
            <a:endParaRPr lang="fr-FR" sz="1026" dirty="0"/>
          </a:p>
          <a:p>
            <a:r>
              <a:rPr lang="fr-FR" sz="1026" dirty="0"/>
              <a:t>Ce n’est </a:t>
            </a:r>
            <a:r>
              <a:rPr lang="fr-FR" sz="1026" b="1" dirty="0">
                <a:solidFill>
                  <a:schemeClr val="bg2"/>
                </a:solidFill>
              </a:rPr>
              <a:t>qu’à partir de 2016 </a:t>
            </a:r>
            <a:r>
              <a:rPr lang="fr-FR" sz="1026" dirty="0"/>
              <a:t>que les </a:t>
            </a:r>
            <a:r>
              <a:rPr lang="fr-FR" sz="1026" b="1" dirty="0">
                <a:solidFill>
                  <a:schemeClr val="bg2"/>
                </a:solidFill>
              </a:rPr>
              <a:t>premiers travaux de standardisation </a:t>
            </a:r>
            <a:r>
              <a:rPr lang="fr-FR" sz="1026" dirty="0"/>
              <a:t>ont permis de sortir du stade expérimental pour aller vers des </a:t>
            </a:r>
            <a:r>
              <a:rPr lang="fr-FR" sz="1026" b="1" dirty="0">
                <a:solidFill>
                  <a:schemeClr val="bg2"/>
                </a:solidFill>
              </a:rPr>
              <a:t>plateformes interopérables à l’échelle d’un continent </a:t>
            </a:r>
            <a:r>
              <a:rPr lang="fr-FR" sz="1026" dirty="0"/>
              <a:t>mais qui sont encore en phase de développement.</a:t>
            </a:r>
          </a:p>
          <a:p>
            <a:endParaRPr lang="fr-FR" sz="1026" dirty="0"/>
          </a:p>
          <a:p>
            <a:endParaRPr lang="fr-FR" sz="1172" dirty="0"/>
          </a:p>
        </p:txBody>
      </p:sp>
      <p:sp>
        <p:nvSpPr>
          <p:cNvPr id="3" name="Hexagone 2">
            <a:extLst>
              <a:ext uri="{FF2B5EF4-FFF2-40B4-BE49-F238E27FC236}">
                <a16:creationId xmlns:a16="http://schemas.microsoft.com/office/drawing/2014/main" id="{1ADEC431-D449-431D-8F83-C833107788AE}"/>
              </a:ext>
            </a:extLst>
          </p:cNvPr>
          <p:cNvSpPr/>
          <p:nvPr/>
        </p:nvSpPr>
        <p:spPr>
          <a:xfrm>
            <a:off x="640273" y="3125881"/>
            <a:ext cx="1305012" cy="1141885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19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5" name="Hexagone 4">
            <a:extLst>
              <a:ext uri="{FF2B5EF4-FFF2-40B4-BE49-F238E27FC236}">
                <a16:creationId xmlns:a16="http://schemas.microsoft.com/office/drawing/2014/main" id="{EE8CC8FF-10CF-45FC-BDB1-A3E6022EFB65}"/>
              </a:ext>
            </a:extLst>
          </p:cNvPr>
          <p:cNvSpPr/>
          <p:nvPr/>
        </p:nvSpPr>
        <p:spPr>
          <a:xfrm>
            <a:off x="298992" y="4312971"/>
            <a:ext cx="1992769" cy="602011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52754" rIns="0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26" dirty="0">
                <a:solidFill>
                  <a:schemeClr val="bg1"/>
                </a:solidFill>
              </a:rPr>
              <a:t>1</a:t>
            </a:r>
            <a:r>
              <a:rPr lang="fr-FR" sz="1026" baseline="30000" dirty="0">
                <a:solidFill>
                  <a:schemeClr val="bg1"/>
                </a:solidFill>
              </a:rPr>
              <a:t>ère</a:t>
            </a:r>
            <a:r>
              <a:rPr lang="fr-FR" sz="1026" dirty="0">
                <a:solidFill>
                  <a:schemeClr val="bg1"/>
                </a:solidFill>
              </a:rPr>
              <a:t> expérimentations</a:t>
            </a:r>
          </a:p>
          <a:p>
            <a:pPr algn="ctr"/>
            <a:r>
              <a:rPr lang="fr-FR" sz="1026" dirty="0">
                <a:solidFill>
                  <a:schemeClr val="bg1"/>
                </a:solidFill>
              </a:rPr>
              <a:t>indépendantes</a:t>
            </a:r>
          </a:p>
          <a:p>
            <a:pPr algn="ctr"/>
            <a:r>
              <a:rPr lang="fr-FR" sz="1026" dirty="0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29" name="Hexagone 28">
            <a:extLst>
              <a:ext uri="{FF2B5EF4-FFF2-40B4-BE49-F238E27FC236}">
                <a16:creationId xmlns:a16="http://schemas.microsoft.com/office/drawing/2014/main" id="{21D18F95-DF6D-4035-BF19-137353F4E185}"/>
              </a:ext>
            </a:extLst>
          </p:cNvPr>
          <p:cNvSpPr/>
          <p:nvPr/>
        </p:nvSpPr>
        <p:spPr>
          <a:xfrm>
            <a:off x="623280" y="3114097"/>
            <a:ext cx="1340616" cy="1154477"/>
          </a:xfrm>
          <a:prstGeom prst="hexagon">
            <a:avLst/>
          </a:prstGeom>
          <a:noFill/>
          <a:ln w="1905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19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33" name="Hexagone 32">
            <a:extLst>
              <a:ext uri="{FF2B5EF4-FFF2-40B4-BE49-F238E27FC236}">
                <a16:creationId xmlns:a16="http://schemas.microsoft.com/office/drawing/2014/main" id="{E1E336EE-B620-4203-B76D-B19CE045C7DA}"/>
              </a:ext>
            </a:extLst>
          </p:cNvPr>
          <p:cNvSpPr/>
          <p:nvPr/>
        </p:nvSpPr>
        <p:spPr>
          <a:xfrm>
            <a:off x="716739" y="3199681"/>
            <a:ext cx="1154104" cy="100861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19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39" name="Hexagone 38">
            <a:extLst>
              <a:ext uri="{FF2B5EF4-FFF2-40B4-BE49-F238E27FC236}">
                <a16:creationId xmlns:a16="http://schemas.microsoft.com/office/drawing/2014/main" id="{B36C3292-848D-4F17-919E-1145B28C9400}"/>
              </a:ext>
            </a:extLst>
          </p:cNvPr>
          <p:cNvSpPr/>
          <p:nvPr/>
        </p:nvSpPr>
        <p:spPr>
          <a:xfrm>
            <a:off x="321382" y="4322972"/>
            <a:ext cx="1905241" cy="572882"/>
          </a:xfrm>
          <a:prstGeom prst="hexag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19" b="1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41" name="Flèche : pentagone 3"/>
          <p:cNvSpPr/>
          <p:nvPr/>
        </p:nvSpPr>
        <p:spPr>
          <a:xfrm>
            <a:off x="0" y="207495"/>
            <a:ext cx="5936776" cy="532487"/>
          </a:xfrm>
          <a:prstGeom prst="homePlate">
            <a:avLst>
              <a:gd name="adj" fmla="val 3982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fr-FR" sz="1465" dirty="0">
                <a:solidFill>
                  <a:schemeClr val="bg1"/>
                </a:solidFill>
              </a:rPr>
              <a:t>Contexte industriel</a:t>
            </a:r>
          </a:p>
        </p:txBody>
      </p:sp>
      <p:pic>
        <p:nvPicPr>
          <p:cNvPr id="1026" name="Picture 2" descr="Résultat de recherche d'images pour &quot;logo sigfox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95"/>
          <a:stretch/>
        </p:blipFill>
        <p:spPr bwMode="auto">
          <a:xfrm>
            <a:off x="880802" y="3390101"/>
            <a:ext cx="852640" cy="69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Hexagone 46">
            <a:extLst>
              <a:ext uri="{FF2B5EF4-FFF2-40B4-BE49-F238E27FC236}">
                <a16:creationId xmlns:a16="http://schemas.microsoft.com/office/drawing/2014/main" id="{1ADEC431-D449-431D-8F83-C833107788AE}"/>
              </a:ext>
            </a:extLst>
          </p:cNvPr>
          <p:cNvSpPr/>
          <p:nvPr/>
        </p:nvSpPr>
        <p:spPr>
          <a:xfrm>
            <a:off x="2634538" y="3610700"/>
            <a:ext cx="1305012" cy="1141885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19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50" name="Hexagone 49">
            <a:extLst>
              <a:ext uri="{FF2B5EF4-FFF2-40B4-BE49-F238E27FC236}">
                <a16:creationId xmlns:a16="http://schemas.microsoft.com/office/drawing/2014/main" id="{EE8CC8FF-10CF-45FC-BDB1-A3E6022EFB65}"/>
              </a:ext>
            </a:extLst>
          </p:cNvPr>
          <p:cNvSpPr/>
          <p:nvPr/>
        </p:nvSpPr>
        <p:spPr>
          <a:xfrm>
            <a:off x="2294378" y="2898675"/>
            <a:ext cx="1992769" cy="602011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52754" rIns="0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26" dirty="0">
                <a:solidFill>
                  <a:schemeClr val="bg1"/>
                </a:solidFill>
              </a:rPr>
              <a:t>1</a:t>
            </a:r>
            <a:r>
              <a:rPr lang="fr-FR" sz="1026" baseline="30000" dirty="0">
                <a:solidFill>
                  <a:schemeClr val="bg1"/>
                </a:solidFill>
              </a:rPr>
              <a:t>ère</a:t>
            </a:r>
            <a:r>
              <a:rPr lang="fr-FR" sz="1026" dirty="0">
                <a:solidFill>
                  <a:schemeClr val="bg1"/>
                </a:solidFill>
              </a:rPr>
              <a:t> expérimentations</a:t>
            </a:r>
          </a:p>
          <a:p>
            <a:pPr algn="ctr"/>
            <a:r>
              <a:rPr lang="fr-FR" sz="1026" dirty="0">
                <a:solidFill>
                  <a:schemeClr val="bg1"/>
                </a:solidFill>
              </a:rPr>
              <a:t>des opérateurs</a:t>
            </a:r>
          </a:p>
          <a:p>
            <a:pPr algn="ctr"/>
            <a:r>
              <a:rPr lang="fr-FR" sz="1026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51" name="Hexagone 50">
            <a:extLst>
              <a:ext uri="{FF2B5EF4-FFF2-40B4-BE49-F238E27FC236}">
                <a16:creationId xmlns:a16="http://schemas.microsoft.com/office/drawing/2014/main" id="{21D18F95-DF6D-4035-BF19-137353F4E185}"/>
              </a:ext>
            </a:extLst>
          </p:cNvPr>
          <p:cNvSpPr/>
          <p:nvPr/>
        </p:nvSpPr>
        <p:spPr>
          <a:xfrm>
            <a:off x="2617545" y="3598917"/>
            <a:ext cx="1340616" cy="1154477"/>
          </a:xfrm>
          <a:prstGeom prst="hexagon">
            <a:avLst/>
          </a:prstGeom>
          <a:noFill/>
          <a:ln w="1905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19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52" name="Hexagone 51">
            <a:extLst>
              <a:ext uri="{FF2B5EF4-FFF2-40B4-BE49-F238E27FC236}">
                <a16:creationId xmlns:a16="http://schemas.microsoft.com/office/drawing/2014/main" id="{E1E336EE-B620-4203-B76D-B19CE045C7DA}"/>
              </a:ext>
            </a:extLst>
          </p:cNvPr>
          <p:cNvSpPr/>
          <p:nvPr/>
        </p:nvSpPr>
        <p:spPr>
          <a:xfrm>
            <a:off x="2711004" y="3684500"/>
            <a:ext cx="1154104" cy="100861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19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53" name="Hexagone 52">
            <a:extLst>
              <a:ext uri="{FF2B5EF4-FFF2-40B4-BE49-F238E27FC236}">
                <a16:creationId xmlns:a16="http://schemas.microsoft.com/office/drawing/2014/main" id="{B36C3292-848D-4F17-919E-1145B28C9400}"/>
              </a:ext>
            </a:extLst>
          </p:cNvPr>
          <p:cNvSpPr/>
          <p:nvPr/>
        </p:nvSpPr>
        <p:spPr>
          <a:xfrm>
            <a:off x="2338037" y="2908675"/>
            <a:ext cx="1905241" cy="572882"/>
          </a:xfrm>
          <a:prstGeom prst="hexag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19" b="1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7" name="AutoShape 4" descr="Résultat de recherche d'images pour &quot;logo at&amp;t&quot;"/>
          <p:cNvSpPr>
            <a:spLocks noChangeAspect="1" noChangeArrowheads="1"/>
          </p:cNvSpPr>
          <p:nvPr/>
        </p:nvSpPr>
        <p:spPr bwMode="auto">
          <a:xfrm>
            <a:off x="113990" y="32391"/>
            <a:ext cx="223327" cy="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6998" tIns="33499" rIns="66998" bIns="33499" numCol="1" anchor="t" anchorCtr="0" compatLnSpc="1">
            <a:prstTxWarp prst="textNoShape">
              <a:avLst/>
            </a:prstTxWarp>
          </a:bodyPr>
          <a:lstStyle/>
          <a:p>
            <a:endParaRPr lang="en-US" sz="1319"/>
          </a:p>
        </p:txBody>
      </p:sp>
      <p:sp>
        <p:nvSpPr>
          <p:cNvPr id="8" name="AutoShape 6" descr="Résultat de recherche d'images pour &quot;logo at&amp;t&quot;"/>
          <p:cNvSpPr>
            <a:spLocks noChangeAspect="1" noChangeArrowheads="1"/>
          </p:cNvSpPr>
          <p:nvPr/>
        </p:nvSpPr>
        <p:spPr bwMode="auto">
          <a:xfrm>
            <a:off x="225653" y="144055"/>
            <a:ext cx="223327" cy="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6998" tIns="33499" rIns="66998" bIns="33499" numCol="1" anchor="t" anchorCtr="0" compatLnSpc="1">
            <a:prstTxWarp prst="textNoShape">
              <a:avLst/>
            </a:prstTxWarp>
          </a:bodyPr>
          <a:lstStyle/>
          <a:p>
            <a:endParaRPr lang="en-US" sz="1319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03" y="3830170"/>
            <a:ext cx="691969" cy="69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Hexagone 54">
            <a:extLst>
              <a:ext uri="{FF2B5EF4-FFF2-40B4-BE49-F238E27FC236}">
                <a16:creationId xmlns:a16="http://schemas.microsoft.com/office/drawing/2014/main" id="{1ADEC431-D449-431D-8F83-C833107788AE}"/>
              </a:ext>
            </a:extLst>
          </p:cNvPr>
          <p:cNvSpPr/>
          <p:nvPr/>
        </p:nvSpPr>
        <p:spPr>
          <a:xfrm>
            <a:off x="4509022" y="3021337"/>
            <a:ext cx="1305012" cy="1141885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19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56" name="Hexagone 55">
            <a:extLst>
              <a:ext uri="{FF2B5EF4-FFF2-40B4-BE49-F238E27FC236}">
                <a16:creationId xmlns:a16="http://schemas.microsoft.com/office/drawing/2014/main" id="{EE8CC8FF-10CF-45FC-BDB1-A3E6022EFB65}"/>
              </a:ext>
            </a:extLst>
          </p:cNvPr>
          <p:cNvSpPr/>
          <p:nvPr/>
        </p:nvSpPr>
        <p:spPr>
          <a:xfrm>
            <a:off x="4167741" y="4208427"/>
            <a:ext cx="1992769" cy="602011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52754" rIns="0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26" dirty="0">
                <a:solidFill>
                  <a:schemeClr val="bg1"/>
                </a:solidFill>
              </a:rPr>
              <a:t>Plateformes interopérables à large échelle</a:t>
            </a:r>
          </a:p>
          <a:p>
            <a:pPr algn="ctr"/>
            <a:r>
              <a:rPr lang="fr-FR" sz="1026" dirty="0">
                <a:solidFill>
                  <a:schemeClr val="bg1"/>
                </a:solidFill>
              </a:rPr>
              <a:t>2016 - …</a:t>
            </a:r>
          </a:p>
        </p:txBody>
      </p:sp>
      <p:sp>
        <p:nvSpPr>
          <p:cNvPr id="57" name="Hexagone 56">
            <a:extLst>
              <a:ext uri="{FF2B5EF4-FFF2-40B4-BE49-F238E27FC236}">
                <a16:creationId xmlns:a16="http://schemas.microsoft.com/office/drawing/2014/main" id="{21D18F95-DF6D-4035-BF19-137353F4E185}"/>
              </a:ext>
            </a:extLst>
          </p:cNvPr>
          <p:cNvSpPr/>
          <p:nvPr/>
        </p:nvSpPr>
        <p:spPr>
          <a:xfrm>
            <a:off x="4492029" y="3009554"/>
            <a:ext cx="1340616" cy="1154477"/>
          </a:xfrm>
          <a:prstGeom prst="hexagon">
            <a:avLst/>
          </a:prstGeom>
          <a:solidFill>
            <a:schemeClr val="accent4"/>
          </a:solidFill>
          <a:ln w="1905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19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58" name="Hexagone 57">
            <a:extLst>
              <a:ext uri="{FF2B5EF4-FFF2-40B4-BE49-F238E27FC236}">
                <a16:creationId xmlns:a16="http://schemas.microsoft.com/office/drawing/2014/main" id="{E1E336EE-B620-4203-B76D-B19CE045C7DA}"/>
              </a:ext>
            </a:extLst>
          </p:cNvPr>
          <p:cNvSpPr/>
          <p:nvPr/>
        </p:nvSpPr>
        <p:spPr>
          <a:xfrm>
            <a:off x="4585488" y="3095137"/>
            <a:ext cx="1154104" cy="100861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19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59" name="Hexagone 58">
            <a:extLst>
              <a:ext uri="{FF2B5EF4-FFF2-40B4-BE49-F238E27FC236}">
                <a16:creationId xmlns:a16="http://schemas.microsoft.com/office/drawing/2014/main" id="{B36C3292-848D-4F17-919E-1145B28C9400}"/>
              </a:ext>
            </a:extLst>
          </p:cNvPr>
          <p:cNvSpPr/>
          <p:nvPr/>
        </p:nvSpPr>
        <p:spPr>
          <a:xfrm>
            <a:off x="4190131" y="4218428"/>
            <a:ext cx="1905241" cy="572882"/>
          </a:xfrm>
          <a:prstGeom prst="hexag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19" b="1" dirty="0">
              <a:solidFill>
                <a:schemeClr val="bg2"/>
              </a:solidFill>
              <a:ea typeface="+mj-ea"/>
              <a:cs typeface="+mj-cs"/>
            </a:endParaRPr>
          </a:p>
        </p:txBody>
      </p:sp>
      <p:pic>
        <p:nvPicPr>
          <p:cNvPr id="1033" name="Picture 9" descr="Résultat de recherche d'images pour &quot;LTE M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65" y="3394820"/>
            <a:ext cx="761722" cy="4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space réservé du contenu 3">
            <a:extLst>
              <a:ext uri="{FF2B5EF4-FFF2-40B4-BE49-F238E27FC236}">
                <a16:creationId xmlns:a16="http://schemas.microsoft.com/office/drawing/2014/main" id="{3AC213AE-A247-4C3D-ABDE-5988B53996BC}"/>
              </a:ext>
            </a:extLst>
          </p:cNvPr>
          <p:cNvSpPr txBox="1">
            <a:spLocks/>
          </p:cNvSpPr>
          <p:nvPr/>
        </p:nvSpPr>
        <p:spPr>
          <a:xfrm>
            <a:off x="239264" y="5874320"/>
            <a:ext cx="6389276" cy="2566285"/>
          </a:xfrm>
          <a:prstGeom prst="rect">
            <a:avLst/>
          </a:prstGeom>
        </p:spPr>
        <p:txBody>
          <a:bodyPr/>
          <a:lstStyle>
            <a:lvl1pPr marL="0" indent="0" algn="just" defTabSz="914348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tabLst/>
              <a:defRPr sz="1600" i="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58756" indent="-358756" algn="just" defTabSz="914348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980" indent="0" algn="just" defTabSz="914348" rtl="0" eaLnBrk="1" latinLnBrk="0" hangingPunct="1">
              <a:lnSpc>
                <a:spcPct val="100000"/>
              </a:lnSpc>
              <a:spcBef>
                <a:spcPts val="601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7964" indent="-287985" algn="just" defTabSz="914348" rtl="0" eaLnBrk="1" latinLnBrk="0" hangingPunct="1">
              <a:lnSpc>
                <a:spcPct val="100000"/>
              </a:lnSpc>
              <a:spcBef>
                <a:spcPts val="601"/>
              </a:spcBef>
              <a:buClr>
                <a:schemeClr val="bg2"/>
              </a:buClr>
              <a:buFont typeface="Tahoma" panose="020B0604030504040204" pitchFamily="34" charset="0"/>
              <a:buChar char="›"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9950" marR="0" indent="-251986" algn="just" defTabSz="91434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Tahoma" panose="020B0604030504040204" pitchFamily="34" charset="0"/>
              <a:buChar char="»"/>
              <a:tabLst/>
              <a:defRPr lang="fr-FR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9950" indent="-251986" algn="just" defTabSz="91434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Tahoma" panose="020B0604030504040204" pitchFamily="34" charset="0"/>
              <a:buChar char="»"/>
              <a:defRPr lang="fr-FR" sz="10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9950" indent="-251986" algn="just" defTabSz="91434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Tahoma" panose="020B0604030504040204" pitchFamily="34" charset="0"/>
              <a:buChar char="»"/>
              <a:defRPr lang="fr-FR" sz="10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99950" marR="0" indent="-251986" algn="just" defTabSz="91434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Tahoma" panose="020B0604030504040204" pitchFamily="34" charset="0"/>
              <a:buChar char="»"/>
              <a:tabLst/>
              <a:defRPr lang="fr-FR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9950" indent="-251986" algn="just" defTabSz="91434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Tahoma" panose="020B0604030504040204" pitchFamily="34" charset="0"/>
              <a:buChar char="»"/>
              <a:defRPr lang="fr-FR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26" dirty="0">
                <a:solidFill>
                  <a:schemeClr val="tx1"/>
                </a:solidFill>
              </a:rPr>
              <a:t>Cette technologie étant encore récente, le marché reste </a:t>
            </a:r>
            <a:r>
              <a:rPr lang="fr-FR" sz="1026" b="1" dirty="0"/>
              <a:t>fragmenté</a:t>
            </a:r>
            <a:r>
              <a:rPr lang="fr-FR" sz="1026" dirty="0">
                <a:solidFill>
                  <a:schemeClr val="tx1"/>
                </a:solidFill>
              </a:rPr>
              <a:t> et sa </a:t>
            </a:r>
            <a:r>
              <a:rPr lang="fr-FR" sz="1026" b="1" dirty="0"/>
              <a:t>normalisation</a:t>
            </a:r>
            <a:r>
              <a:rPr lang="fr-FR" sz="1026" dirty="0">
                <a:solidFill>
                  <a:schemeClr val="tx1"/>
                </a:solidFill>
              </a:rPr>
              <a:t> ne fait que commencer.</a:t>
            </a:r>
          </a:p>
        </p:txBody>
      </p:sp>
      <p:pic>
        <p:nvPicPr>
          <p:cNvPr id="34" name="Image 2">
            <a:extLst>
              <a:ext uri="{FF2B5EF4-FFF2-40B4-BE49-F238E27FC236}">
                <a16:creationId xmlns:a16="http://schemas.microsoft.com/office/drawing/2014/main" id="{81365A03-9B08-42F6-98EC-D344A659DD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6" y="6651138"/>
            <a:ext cx="740566" cy="740566"/>
          </a:xfrm>
          <a:prstGeom prst="rect">
            <a:avLst/>
          </a:prstGeom>
        </p:spPr>
      </p:pic>
      <p:pic>
        <p:nvPicPr>
          <p:cNvPr id="35" name="Image 7">
            <a:extLst>
              <a:ext uri="{FF2B5EF4-FFF2-40B4-BE49-F238E27FC236}">
                <a16:creationId xmlns:a16="http://schemas.microsoft.com/office/drawing/2014/main" id="{5287A29F-AF6E-4C1E-9C6F-72DAA744412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1" y="8001487"/>
            <a:ext cx="648735" cy="648735"/>
          </a:xfrm>
          <a:prstGeom prst="rect">
            <a:avLst/>
          </a:prstGeom>
        </p:spPr>
      </p:pic>
      <p:pic>
        <p:nvPicPr>
          <p:cNvPr id="36" name="Image 19">
            <a:extLst>
              <a:ext uri="{FF2B5EF4-FFF2-40B4-BE49-F238E27FC236}">
                <a16:creationId xmlns:a16="http://schemas.microsoft.com/office/drawing/2014/main" id="{002CFBFE-ADA5-4595-BEB0-0EAC164B3AC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279" y="9042047"/>
            <a:ext cx="558600" cy="558600"/>
          </a:xfrm>
          <a:prstGeom prst="rect">
            <a:avLst/>
          </a:prstGeom>
        </p:spPr>
      </p:pic>
      <p:sp>
        <p:nvSpPr>
          <p:cNvPr id="42" name="Flèche : pentagone 3">
            <a:extLst>
              <a:ext uri="{FF2B5EF4-FFF2-40B4-BE49-F238E27FC236}">
                <a16:creationId xmlns:a16="http://schemas.microsoft.com/office/drawing/2014/main" id="{5EA25735-ACC6-4AE6-AFF0-0663413C5A06}"/>
              </a:ext>
            </a:extLst>
          </p:cNvPr>
          <p:cNvSpPr/>
          <p:nvPr/>
        </p:nvSpPr>
        <p:spPr>
          <a:xfrm>
            <a:off x="0" y="5204047"/>
            <a:ext cx="5936776" cy="532487"/>
          </a:xfrm>
          <a:prstGeom prst="homePlate">
            <a:avLst>
              <a:gd name="adj" fmla="val 3982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fr-FR" sz="1465" dirty="0">
                <a:solidFill>
                  <a:schemeClr val="bg1"/>
                </a:solidFill>
              </a:rPr>
              <a:t>Limites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B364D33-001F-46AA-8DD0-28F964D9D99D}"/>
              </a:ext>
            </a:extLst>
          </p:cNvPr>
          <p:cNvSpPr/>
          <p:nvPr/>
        </p:nvSpPr>
        <p:spPr>
          <a:xfrm>
            <a:off x="1275931" y="6491886"/>
            <a:ext cx="5491678" cy="1197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26" dirty="0"/>
              <a:t>Du côté des start-up, plusieurs se sont déjà lancées sur le marché en </a:t>
            </a:r>
            <a:r>
              <a:rPr lang="fr-FR" sz="1026" b="1" dirty="0">
                <a:solidFill>
                  <a:schemeClr val="bg2"/>
                </a:solidFill>
              </a:rPr>
              <a:t>développant leur propre protocole comme par exemple </a:t>
            </a:r>
            <a:r>
              <a:rPr lang="fr-FR" sz="1026" dirty="0"/>
              <a:t>Sigfox ou </a:t>
            </a:r>
            <a:r>
              <a:rPr lang="fr-FR" sz="1026" dirty="0" err="1"/>
              <a:t>Ingenu</a:t>
            </a:r>
            <a:r>
              <a:rPr lang="fr-FR" sz="1026" dirty="0"/>
              <a:t> mais également l’alliance Lora.</a:t>
            </a:r>
          </a:p>
          <a:p>
            <a:endParaRPr lang="fr-FR" sz="1026" dirty="0"/>
          </a:p>
          <a:p>
            <a:r>
              <a:rPr lang="fr-FR" sz="1026" dirty="0"/>
              <a:t>D’un autre côté, les opérateurs traditionnels ont rattrapé leur retard en investissant via </a:t>
            </a:r>
            <a:r>
              <a:rPr lang="fr-FR" sz="1026" b="1" dirty="0">
                <a:solidFill>
                  <a:schemeClr val="bg2"/>
                </a:solidFill>
              </a:rPr>
              <a:t>3GPP</a:t>
            </a:r>
            <a:r>
              <a:rPr lang="fr-FR" sz="1026" dirty="0"/>
              <a:t> dans les </a:t>
            </a:r>
            <a:r>
              <a:rPr lang="fr-FR" sz="1026" b="1" dirty="0">
                <a:solidFill>
                  <a:schemeClr val="bg2"/>
                </a:solidFill>
              </a:rPr>
              <a:t>technologies</a:t>
            </a:r>
            <a:r>
              <a:rPr lang="fr-FR" sz="1026" b="1" dirty="0"/>
              <a:t> </a:t>
            </a:r>
            <a:r>
              <a:rPr lang="fr-FR" sz="1026" b="1" dirty="0">
                <a:solidFill>
                  <a:schemeClr val="bg2"/>
                </a:solidFill>
              </a:rPr>
              <a:t>LTE-M</a:t>
            </a:r>
            <a:r>
              <a:rPr lang="fr-FR" sz="1026" dirty="0"/>
              <a:t> et </a:t>
            </a:r>
            <a:r>
              <a:rPr lang="fr-FR" sz="1026" b="1" dirty="0">
                <a:solidFill>
                  <a:schemeClr val="bg2"/>
                </a:solidFill>
              </a:rPr>
              <a:t>NB-</a:t>
            </a:r>
            <a:r>
              <a:rPr lang="fr-FR" sz="1026" b="1" dirty="0" err="1">
                <a:solidFill>
                  <a:schemeClr val="bg2"/>
                </a:solidFill>
              </a:rPr>
              <a:t>IoT</a:t>
            </a:r>
            <a:r>
              <a:rPr lang="fr-FR" sz="1026" b="1" dirty="0"/>
              <a:t>. </a:t>
            </a:r>
            <a:r>
              <a:rPr lang="fr-FR" sz="1026" dirty="0"/>
              <a:t>L’avenir nous dira quel protocole survivra, s’ils sont compatibles ou non, mais pour le moment, chaque protocole tente de créer sa propre brèche.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D3E2B2-EF9D-481D-ACA5-F78AD657AC57}"/>
              </a:ext>
            </a:extLst>
          </p:cNvPr>
          <p:cNvSpPr/>
          <p:nvPr/>
        </p:nvSpPr>
        <p:spPr>
          <a:xfrm>
            <a:off x="1196288" y="7994123"/>
            <a:ext cx="5241582" cy="723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26" dirty="0"/>
              <a:t>Un autre point délicat est la </a:t>
            </a:r>
            <a:r>
              <a:rPr lang="fr-FR" sz="1026" b="1" dirty="0">
                <a:solidFill>
                  <a:schemeClr val="bg2"/>
                </a:solidFill>
              </a:rPr>
              <a:t>sécurité</a:t>
            </a:r>
            <a:r>
              <a:rPr lang="fr-FR" sz="1026" b="1" dirty="0"/>
              <a:t> </a:t>
            </a:r>
            <a:r>
              <a:rPr lang="fr-FR" sz="1026" b="1" dirty="0">
                <a:solidFill>
                  <a:schemeClr val="bg2"/>
                </a:solidFill>
              </a:rPr>
              <a:t>de</a:t>
            </a:r>
            <a:r>
              <a:rPr lang="fr-FR" sz="1026" b="1" dirty="0"/>
              <a:t> </a:t>
            </a:r>
            <a:r>
              <a:rPr lang="fr-FR" sz="1026" b="1" dirty="0">
                <a:solidFill>
                  <a:schemeClr val="bg2"/>
                </a:solidFill>
              </a:rPr>
              <a:t>ces</a:t>
            </a:r>
            <a:r>
              <a:rPr lang="fr-FR" sz="1026" b="1" dirty="0"/>
              <a:t> </a:t>
            </a:r>
            <a:r>
              <a:rPr lang="fr-FR" sz="1026" b="1" dirty="0">
                <a:solidFill>
                  <a:schemeClr val="bg2"/>
                </a:solidFill>
              </a:rPr>
              <a:t>connexions</a:t>
            </a:r>
            <a:r>
              <a:rPr lang="fr-FR" sz="1026" dirty="0"/>
              <a:t>.</a:t>
            </a:r>
          </a:p>
          <a:p>
            <a:r>
              <a:rPr lang="fr-FR" sz="1026" dirty="0"/>
              <a:t>Comme souvent, la </a:t>
            </a:r>
            <a:r>
              <a:rPr lang="fr-FR" sz="1026" b="1" dirty="0">
                <a:solidFill>
                  <a:schemeClr val="bg2"/>
                </a:solidFill>
              </a:rPr>
              <a:t>simplicité</a:t>
            </a:r>
            <a:r>
              <a:rPr lang="fr-FR" sz="1026" dirty="0"/>
              <a:t> implique </a:t>
            </a:r>
            <a:r>
              <a:rPr lang="fr-FR" sz="1026" b="1" dirty="0">
                <a:solidFill>
                  <a:schemeClr val="bg2"/>
                </a:solidFill>
              </a:rPr>
              <a:t>la</a:t>
            </a:r>
            <a:r>
              <a:rPr lang="fr-FR" sz="1026" b="1" dirty="0"/>
              <a:t> </a:t>
            </a:r>
            <a:r>
              <a:rPr lang="fr-FR" sz="1026" b="1" dirty="0">
                <a:solidFill>
                  <a:schemeClr val="bg2"/>
                </a:solidFill>
              </a:rPr>
              <a:t>fragilité</a:t>
            </a:r>
            <a:r>
              <a:rPr lang="fr-FR" sz="1026" b="1" dirty="0"/>
              <a:t> </a:t>
            </a:r>
            <a:r>
              <a:rPr lang="fr-FR" sz="1026" dirty="0"/>
              <a:t>du système, et ces architectures sont simplifiées au maximum pour réduire leur consommation, au détriment de la sécurité pour certains.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17EA84-41BE-42CE-9204-80413E3C4A06}"/>
              </a:ext>
            </a:extLst>
          </p:cNvPr>
          <p:cNvSpPr/>
          <p:nvPr/>
        </p:nvSpPr>
        <p:spPr>
          <a:xfrm>
            <a:off x="1136862" y="9153083"/>
            <a:ext cx="5491678" cy="408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26" dirty="0"/>
              <a:t>Enfin, </a:t>
            </a:r>
            <a:r>
              <a:rPr lang="fr-FR" sz="1026" b="1" dirty="0">
                <a:solidFill>
                  <a:schemeClr val="bg2"/>
                </a:solidFill>
              </a:rPr>
              <a:t>les</a:t>
            </a:r>
            <a:r>
              <a:rPr lang="fr-FR" sz="1026" b="1" dirty="0"/>
              <a:t> </a:t>
            </a:r>
            <a:r>
              <a:rPr lang="fr-FR" sz="1026" b="1" dirty="0">
                <a:solidFill>
                  <a:schemeClr val="bg2"/>
                </a:solidFill>
              </a:rPr>
              <a:t>débits</a:t>
            </a:r>
            <a:r>
              <a:rPr lang="fr-FR" sz="1026" b="1" dirty="0"/>
              <a:t> </a:t>
            </a:r>
            <a:r>
              <a:rPr lang="fr-FR" sz="1026" dirty="0"/>
              <a:t>restent très bas, et l’usage de ce nouveau type de réseau reste limité à des applications de mesure ou de contrôle.</a:t>
            </a:r>
          </a:p>
        </p:txBody>
      </p:sp>
    </p:spTree>
    <p:extLst>
      <p:ext uri="{BB962C8B-B14F-4D97-AF65-F5344CB8AC3E}">
        <p14:creationId xmlns:p14="http://schemas.microsoft.com/office/powerpoint/2010/main" val="2439292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8BE53D-8147-4295-9C6F-95E0AD00B3F8}"/>
              </a:ext>
            </a:extLst>
          </p:cNvPr>
          <p:cNvSpPr/>
          <p:nvPr/>
        </p:nvSpPr>
        <p:spPr>
          <a:xfrm>
            <a:off x="0" y="0"/>
            <a:ext cx="6858000" cy="990599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19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11" name="Organigramme : Entrée manuelle 49">
            <a:extLst>
              <a:ext uri="{FF2B5EF4-FFF2-40B4-BE49-F238E27FC236}">
                <a16:creationId xmlns:a16="http://schemas.microsoft.com/office/drawing/2014/main" id="{3773194F-DD86-4248-8A51-86F8FC2FE78D}"/>
              </a:ext>
            </a:extLst>
          </p:cNvPr>
          <p:cNvSpPr/>
          <p:nvPr/>
        </p:nvSpPr>
        <p:spPr>
          <a:xfrm rot="5400000" flipV="1">
            <a:off x="-235012" y="2812987"/>
            <a:ext cx="9906000" cy="4280029"/>
          </a:xfrm>
          <a:prstGeom prst="flowChartManualInpu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19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9F2D29-0BF3-4C8E-956F-9A351C2B5464}"/>
              </a:ext>
            </a:extLst>
          </p:cNvPr>
          <p:cNvSpPr/>
          <p:nvPr/>
        </p:nvSpPr>
        <p:spPr>
          <a:xfrm>
            <a:off x="130173" y="1081987"/>
            <a:ext cx="6498368" cy="5683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72" dirty="0"/>
              <a:t>Le domaine des </a:t>
            </a:r>
            <a:r>
              <a:rPr lang="fr-FR" sz="1172" b="1" dirty="0">
                <a:solidFill>
                  <a:schemeClr val="bg2"/>
                </a:solidFill>
              </a:rPr>
              <a:t>véhicules autonomes et la 5G </a:t>
            </a:r>
            <a:r>
              <a:rPr lang="fr-FR" sz="1172" dirty="0"/>
              <a:t>représentent un important domaine d’application pour le LPWAN. De plus en plus de véhicules utilisent un </a:t>
            </a:r>
            <a:r>
              <a:rPr lang="fr-FR" sz="1172" b="1" dirty="0">
                <a:solidFill>
                  <a:schemeClr val="bg2">
                    <a:lumMod val="100000"/>
                  </a:schemeClr>
                </a:solidFill>
              </a:rPr>
              <a:t>système avancé d'aide à la conduite</a:t>
            </a:r>
            <a:r>
              <a:rPr lang="fr-FR" sz="1172" dirty="0"/>
              <a:t>, et certains constructeurs vont même plus loin en créant des véhicules </a:t>
            </a:r>
            <a:r>
              <a:rPr lang="fr-FR" sz="1172" b="1" dirty="0">
                <a:solidFill>
                  <a:schemeClr val="bg2">
                    <a:lumMod val="100000"/>
                  </a:schemeClr>
                </a:solidFill>
              </a:rPr>
              <a:t>totalement autonomes</a:t>
            </a:r>
            <a:r>
              <a:rPr lang="fr-FR" sz="1172" dirty="0"/>
              <a:t>. Ces voitures deviendront de véritables plateformes de conduite connectées (IoT)  et auront besoin de se connecter à un réseau pour fonctionner. </a:t>
            </a:r>
          </a:p>
          <a:p>
            <a:endParaRPr lang="fr-FR" sz="1172" dirty="0"/>
          </a:p>
          <a:p>
            <a:r>
              <a:rPr lang="fr-FR" sz="1172" dirty="0"/>
              <a:t>Actuellement, </a:t>
            </a:r>
            <a:r>
              <a:rPr lang="fr-FR" sz="1172" b="1" dirty="0">
                <a:solidFill>
                  <a:schemeClr val="bg2">
                    <a:lumMod val="100000"/>
                  </a:schemeClr>
                </a:solidFill>
              </a:rPr>
              <a:t>la 4G est le seul réseau </a:t>
            </a:r>
            <a:r>
              <a:rPr lang="fr-FR" sz="1172" dirty="0"/>
              <a:t>qu'elles peuvent utiliser, mais ce réseau ne répond pas complétement au besoin des véhicules autonomes. Ils auront en effet besoin d'un </a:t>
            </a:r>
            <a:r>
              <a:rPr lang="fr-FR" sz="1172" b="1" dirty="0">
                <a:solidFill>
                  <a:schemeClr val="bg2">
                    <a:lumMod val="100000"/>
                  </a:schemeClr>
                </a:solidFill>
              </a:rPr>
              <a:t>réseau basse consommation </a:t>
            </a:r>
            <a:r>
              <a:rPr lang="fr-FR" sz="1172" dirty="0"/>
              <a:t>tandis que leurs processeurs deviennent de plus en plus </a:t>
            </a:r>
            <a:r>
              <a:rPr lang="fr-FR" sz="1172" b="1" dirty="0">
                <a:solidFill>
                  <a:schemeClr val="bg2">
                    <a:lumMod val="100000"/>
                  </a:schemeClr>
                </a:solidFill>
              </a:rPr>
              <a:t>gourmands en énergie.</a:t>
            </a:r>
          </a:p>
          <a:p>
            <a:endParaRPr lang="fr-FR" sz="1172" dirty="0"/>
          </a:p>
          <a:p>
            <a:r>
              <a:rPr lang="fr-FR" sz="1172" dirty="0"/>
              <a:t>C'est là qu'interviendra bientôt </a:t>
            </a:r>
            <a:r>
              <a:rPr lang="fr-FR" sz="1172" b="1" dirty="0">
                <a:solidFill>
                  <a:schemeClr val="bg2">
                    <a:lumMod val="100000"/>
                  </a:schemeClr>
                </a:solidFill>
              </a:rPr>
              <a:t>la 5G</a:t>
            </a:r>
            <a:r>
              <a:rPr lang="fr-FR" sz="1172" dirty="0"/>
              <a:t>, qui fournira un </a:t>
            </a:r>
            <a:r>
              <a:rPr lang="fr-FR" sz="1172" b="1" dirty="0">
                <a:solidFill>
                  <a:schemeClr val="bg2">
                    <a:lumMod val="100000"/>
                  </a:schemeClr>
                </a:solidFill>
              </a:rPr>
              <a:t>débit plus élevé </a:t>
            </a:r>
            <a:r>
              <a:rPr lang="fr-FR" sz="1172" dirty="0"/>
              <a:t>pour un Internet des objets plus basse consommation par rapport à la 4G. Un </a:t>
            </a:r>
            <a:r>
              <a:rPr lang="fr-FR" sz="1172" b="1" dirty="0">
                <a:solidFill>
                  <a:schemeClr val="bg2">
                    <a:lumMod val="100000"/>
                  </a:schemeClr>
                </a:solidFill>
              </a:rPr>
              <a:t>réseau couplant LPWAN et 5G </a:t>
            </a:r>
            <a:r>
              <a:rPr lang="fr-FR" sz="1172" dirty="0"/>
              <a:t>permettra aux véhicules de recevoir et de transférer des </a:t>
            </a:r>
            <a:r>
              <a:rPr lang="fr-FR" sz="1172" b="1" dirty="0">
                <a:solidFill>
                  <a:schemeClr val="bg2">
                    <a:lumMod val="100000"/>
                  </a:schemeClr>
                </a:solidFill>
              </a:rPr>
              <a:t>quantités importantes de données </a:t>
            </a:r>
            <a:r>
              <a:rPr lang="fr-FR" sz="1172" dirty="0"/>
              <a:t>afin d'améliorer </a:t>
            </a:r>
            <a:r>
              <a:rPr lang="fr-FR" sz="1172" b="1" dirty="0">
                <a:solidFill>
                  <a:schemeClr val="bg2">
                    <a:lumMod val="100000"/>
                  </a:schemeClr>
                </a:solidFill>
              </a:rPr>
              <a:t>la sécurité et le confort</a:t>
            </a:r>
            <a:r>
              <a:rPr lang="fr-FR" sz="1172" dirty="0"/>
              <a:t> de leurs conducteurs.</a:t>
            </a:r>
          </a:p>
          <a:p>
            <a:endParaRPr lang="fr-FR" sz="1172" dirty="0"/>
          </a:p>
          <a:p>
            <a:endParaRPr lang="fr-FR" sz="1172" dirty="0"/>
          </a:p>
          <a:p>
            <a:endParaRPr lang="fr-FR" sz="1172" dirty="0"/>
          </a:p>
          <a:p>
            <a:endParaRPr lang="fr-FR" sz="1172" dirty="0"/>
          </a:p>
          <a:p>
            <a:endParaRPr lang="fr-FR" sz="1172" dirty="0"/>
          </a:p>
          <a:p>
            <a:endParaRPr lang="fr-FR" sz="1172" dirty="0"/>
          </a:p>
          <a:p>
            <a:endParaRPr lang="fr-FR" sz="1172" b="1" dirty="0"/>
          </a:p>
          <a:p>
            <a:endParaRPr lang="fr-FR" sz="1172" dirty="0"/>
          </a:p>
          <a:p>
            <a:endParaRPr lang="fr-FR" sz="1172" dirty="0"/>
          </a:p>
          <a:p>
            <a:r>
              <a:rPr lang="fr-FR" sz="1172" dirty="0"/>
              <a:t>Le marché LPWAN reste pour l’heure fragmentée et les entreprises ont toujours de nombreuses </a:t>
            </a:r>
            <a:r>
              <a:rPr lang="fr-FR" sz="1172" b="1" dirty="0">
                <a:solidFill>
                  <a:schemeClr val="bg2"/>
                </a:solidFill>
              </a:rPr>
              <a:t>réserves quant à l’industrialisation </a:t>
            </a:r>
            <a:r>
              <a:rPr lang="fr-FR" sz="1172" dirty="0"/>
              <a:t>des technologies LPWAN.</a:t>
            </a:r>
          </a:p>
          <a:p>
            <a:endParaRPr lang="fr-FR" sz="1172" dirty="0"/>
          </a:p>
          <a:p>
            <a:r>
              <a:rPr lang="fr-FR" sz="1172" dirty="0"/>
              <a:t>De la même manière que pour la Blockchain ou l’IA, il est intéressant de s’appuyer sur les méthodologies de </a:t>
            </a:r>
            <a:r>
              <a:rPr lang="fr-FR" sz="1172" b="1" dirty="0">
                <a:solidFill>
                  <a:schemeClr val="bg2"/>
                </a:solidFill>
              </a:rPr>
              <a:t>design </a:t>
            </a:r>
            <a:r>
              <a:rPr lang="fr-FR" sz="1172" b="1" dirty="0" err="1">
                <a:solidFill>
                  <a:schemeClr val="bg2"/>
                </a:solidFill>
              </a:rPr>
              <a:t>thinking</a:t>
            </a:r>
            <a:r>
              <a:rPr lang="fr-FR" sz="1172" b="1" dirty="0">
                <a:solidFill>
                  <a:schemeClr val="bg2"/>
                </a:solidFill>
              </a:rPr>
              <a:t> </a:t>
            </a:r>
            <a:r>
              <a:rPr lang="fr-FR" sz="1172" dirty="0"/>
              <a:t>et de </a:t>
            </a:r>
            <a:r>
              <a:rPr lang="fr-FR" sz="1172" b="1" dirty="0">
                <a:solidFill>
                  <a:schemeClr val="bg2"/>
                </a:solidFill>
              </a:rPr>
              <a:t>prototypage</a:t>
            </a:r>
            <a:r>
              <a:rPr lang="fr-FR" sz="1172" dirty="0"/>
              <a:t> pour démontrer le potentiel de ces technologies émergentes et démontrer ainsi de leur </a:t>
            </a:r>
            <a:r>
              <a:rPr lang="fr-FR" sz="1172" b="1" dirty="0">
                <a:solidFill>
                  <a:schemeClr val="bg2"/>
                </a:solidFill>
              </a:rPr>
              <a:t>utilité</a:t>
            </a:r>
            <a:r>
              <a:rPr lang="fr-FR" sz="1172" dirty="0"/>
              <a:t> et </a:t>
            </a:r>
            <a:r>
              <a:rPr lang="fr-FR" sz="1172" b="1" dirty="0">
                <a:solidFill>
                  <a:schemeClr val="bg2"/>
                </a:solidFill>
              </a:rPr>
              <a:t>leur faisabilité</a:t>
            </a:r>
            <a:r>
              <a:rPr lang="fr-FR" sz="1172" dirty="0"/>
              <a:t>.</a:t>
            </a:r>
            <a:endParaRPr lang="fr-FR" sz="1172" dirty="0">
              <a:cs typeface="Times New Roman" panose="02020603050405020304" pitchFamily="18" charset="0"/>
            </a:endParaRPr>
          </a:p>
          <a:p>
            <a:endParaRPr lang="fr-FR" sz="1172" dirty="0"/>
          </a:p>
        </p:txBody>
      </p:sp>
      <p:sp>
        <p:nvSpPr>
          <p:cNvPr id="17" name="Flèche : pentagone 3"/>
          <p:cNvSpPr/>
          <p:nvPr/>
        </p:nvSpPr>
        <p:spPr>
          <a:xfrm>
            <a:off x="0" y="322163"/>
            <a:ext cx="5936776" cy="532487"/>
          </a:xfrm>
          <a:prstGeom prst="homePlate">
            <a:avLst>
              <a:gd name="adj" fmla="val 3982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132" tIns="52754" rIns="79132" bIns="527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fr-FR" sz="1465" dirty="0">
                <a:solidFill>
                  <a:schemeClr val="bg1"/>
                </a:solidFill>
              </a:rPr>
              <a:t>Pour aller plus loin…</a:t>
            </a:r>
          </a:p>
        </p:txBody>
      </p:sp>
      <p:grpSp>
        <p:nvGrpSpPr>
          <p:cNvPr id="19" name="Groupe 14">
            <a:extLst>
              <a:ext uri="{FF2B5EF4-FFF2-40B4-BE49-F238E27FC236}">
                <a16:creationId xmlns:a16="http://schemas.microsoft.com/office/drawing/2014/main" id="{BA1E7D56-4064-4CDE-BEDA-7F99AAAE113C}"/>
              </a:ext>
            </a:extLst>
          </p:cNvPr>
          <p:cNvGrpSpPr>
            <a:grpSpLocks/>
          </p:cNvGrpSpPr>
          <p:nvPr/>
        </p:nvGrpSpPr>
        <p:grpSpPr>
          <a:xfrm>
            <a:off x="-2667" y="7173709"/>
            <a:ext cx="6076949" cy="1285022"/>
            <a:chOff x="0" y="6051923"/>
            <a:chExt cx="7400155" cy="726746"/>
          </a:xfrm>
        </p:grpSpPr>
        <p:sp>
          <p:nvSpPr>
            <p:cNvPr id="20" name="Flèche : pentagone 24">
              <a:extLst>
                <a:ext uri="{FF2B5EF4-FFF2-40B4-BE49-F238E27FC236}">
                  <a16:creationId xmlns:a16="http://schemas.microsoft.com/office/drawing/2014/main" id="{8982737F-6AA3-4F40-B505-5645414C86C9}"/>
                </a:ext>
              </a:extLst>
            </p:cNvPr>
            <p:cNvSpPr/>
            <p:nvPr/>
          </p:nvSpPr>
          <p:spPr>
            <a:xfrm>
              <a:off x="0" y="6051923"/>
              <a:ext cx="7400155" cy="726746"/>
            </a:xfrm>
            <a:prstGeom prst="homePlate">
              <a:avLst>
                <a:gd name="adj" fmla="val 3982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1000" tIns="54000" rIns="81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endParaRPr lang="fr-FR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ZoneTexte 10">
              <a:extLst>
                <a:ext uri="{FF2B5EF4-FFF2-40B4-BE49-F238E27FC236}">
                  <a16:creationId xmlns:a16="http://schemas.microsoft.com/office/drawing/2014/main" id="{0FB7B286-3E29-4FCE-9454-CDE692F982B8}"/>
                </a:ext>
              </a:extLst>
            </p:cNvPr>
            <p:cNvSpPr txBox="1"/>
            <p:nvPr/>
          </p:nvSpPr>
          <p:spPr>
            <a:xfrm>
              <a:off x="0" y="6106717"/>
              <a:ext cx="7038934" cy="326369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050" dirty="0">
                  <a:solidFill>
                    <a:schemeClr val="bg1">
                      <a:lumMod val="100000"/>
                    </a:schemeClr>
                  </a:solidFill>
                </a:rPr>
                <a:t>Si cette technologie vous intéresse et que vous souhaitez obtenir plus d’informations, n’hésitez pas à me joindre via </a:t>
              </a:r>
              <a:r>
                <a:rPr lang="fr-FR" sz="1050" dirty="0">
                  <a:solidFill>
                    <a:schemeClr val="bg1">
                      <a:lumMod val="100000"/>
                    </a:schemeClr>
                  </a:solidFill>
                  <a:hlinkClick r:id="rId2"/>
                </a:rPr>
                <a:t>thomas.meric@wavestone.com</a:t>
              </a:r>
              <a:r>
                <a:rPr lang="fr-FR" sz="1050" dirty="0">
                  <a:solidFill>
                    <a:schemeClr val="bg1">
                      <a:lumMod val="100000"/>
                    </a:schemeClr>
                  </a:solidFill>
                </a:rPr>
                <a:t>.</a:t>
              </a:r>
              <a:br>
                <a:rPr lang="fr-FR" sz="1050" dirty="0">
                  <a:solidFill>
                    <a:schemeClr val="bg1">
                      <a:lumMod val="100000"/>
                    </a:schemeClr>
                  </a:solidFill>
                </a:rPr>
              </a:br>
              <a:r>
                <a:rPr lang="fr-FR" sz="1050" dirty="0">
                  <a:solidFill>
                    <a:schemeClr val="bg1">
                      <a:lumMod val="100000"/>
                    </a:schemeClr>
                  </a:solidFill>
                </a:rPr>
                <a:t>Merci et à la semaine prochaine pour une nouvelle technologie !</a:t>
              </a:r>
            </a:p>
          </p:txBody>
        </p:sp>
      </p:grpSp>
      <p:pic>
        <p:nvPicPr>
          <p:cNvPr id="12" name="Administration Building">
            <a:extLst>
              <a:ext uri="{FF2B5EF4-FFF2-40B4-BE49-F238E27FC236}">
                <a16:creationId xmlns:a16="http://schemas.microsoft.com/office/drawing/2014/main" id="{4DDC6ABF-070C-4A09-8205-AB8B0A729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01" y="4082926"/>
            <a:ext cx="1276246" cy="1188963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271969041"/>
      </p:ext>
    </p:extLst>
  </p:cSld>
  <p:clrMapOvr>
    <a:masterClrMapping/>
  </p:clrMapOvr>
</p:sld>
</file>

<file path=ppt/theme/theme1.xml><?xml version="1.0" encoding="utf-8"?>
<a:theme xmlns:a="http://schemas.openxmlformats.org/drawingml/2006/main" name="Wavestone">
  <a:themeElements>
    <a:clrScheme name="Wavestone 2">
      <a:dk1>
        <a:srgbClr val="5F5F5F"/>
      </a:dk1>
      <a:lt1>
        <a:srgbClr val="FFFFFF"/>
      </a:lt1>
      <a:dk2>
        <a:srgbClr val="F4F3F0"/>
      </a:dk2>
      <a:lt2>
        <a:srgbClr val="503078"/>
      </a:lt2>
      <a:accent1>
        <a:srgbClr val="8C9B9C"/>
      </a:accent1>
      <a:accent2>
        <a:srgbClr val="CAC5B8"/>
      </a:accent2>
      <a:accent3>
        <a:srgbClr val="667E76"/>
      </a:accent3>
      <a:accent4>
        <a:srgbClr val="938481"/>
      </a:accent4>
      <a:accent5>
        <a:srgbClr val="048B9A"/>
      </a:accent5>
      <a:accent6>
        <a:srgbClr val="D1B4A6"/>
      </a:accent6>
      <a:hlink>
        <a:srgbClr val="048B9A"/>
      </a:hlink>
      <a:folHlink>
        <a:srgbClr val="048B9A"/>
      </a:folHlink>
    </a:clrScheme>
    <a:fontScheme name="Wavestone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2"/>
            </a:solidFill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rIns="108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RAFT-FR-A4-Deliverable-201619.potx" id="{7BA29E06-6629-4775-857F-3E88B6CCFC97}" vid="{1B4B9C82-FFEF-400F-B15A-BCDC1ADCF4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4794ABFCD48845B9720F432CA545EB" ma:contentTypeVersion="4" ma:contentTypeDescription="Crée un document." ma:contentTypeScope="" ma:versionID="74a9872d6b7cf5255d657a1c12f1c2fd">
  <xsd:schema xmlns:xsd="http://www.w3.org/2001/XMLSchema" xmlns:xs="http://www.w3.org/2001/XMLSchema" xmlns:p="http://schemas.microsoft.com/office/2006/metadata/properties" xmlns:ns2="2fbb5e6c-f503-44e2-932e-6bd9c9f153fb" targetNamespace="http://schemas.microsoft.com/office/2006/metadata/properties" ma:root="true" ma:fieldsID="53d4c546bab63191ec71bb570ae29b5a" ns2:_="">
    <xsd:import namespace="2fbb5e6c-f503-44e2-932e-6bd9c9f153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b5e6c-f503-44e2-932e-6bd9c9f153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406640-13C3-43E7-9A85-00335D1607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bb5e6c-f503-44e2-932e-6bd9c9f153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278214-D6A7-417F-BE8E-1B84397AA3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A31D3F-653C-4B07-BE3D-0C0DBBDEA140}">
  <ds:schemaRefs>
    <ds:schemaRef ds:uri="2fbb5e6c-f503-44e2-932e-6bd9c9f153f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Wavestone</Template>
  <TotalTime>11793</TotalTime>
  <Words>684</Words>
  <Application>Microsoft Office PowerPoint</Application>
  <PresentationFormat>A4 Paper (210x297 mm)</PresentationFormat>
  <Paragraphs>64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Tahoma</vt:lpstr>
      <vt:lpstr>Tempus Sans ITC</vt:lpstr>
      <vt:lpstr>Times New Roman</vt:lpstr>
      <vt:lpstr>Wavestone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RAYNAL Arthur</dc:creator>
  <cp:lastModifiedBy>PIERRON Paola</cp:lastModifiedBy>
  <cp:revision>75</cp:revision>
  <dcterms:created xsi:type="dcterms:W3CDTF">2017-08-01T08:46:22Z</dcterms:created>
  <dcterms:modified xsi:type="dcterms:W3CDTF">2019-06-03T12:54:17Z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0x010100F14794ABFCD48845B9720F432CA545EB</vt:lpwstr>
  </property>
  <property fmtid="{D5CDD505-2E9C-101B-9397-08002B2CF9AE}" pid="3" name="MSIP_Label_aa56c84a-c06d-4947-abf3-939e8bbae422_Enabled">
    <vt:lpwstr>True</vt:lpwstr>
  </property>
  <property fmtid="{D5CDD505-2E9C-101B-9397-08002B2CF9AE}" pid="4" name="MSIP_Label_aa56c84a-c06d-4947-abf3-939e8bbae422_SiteId">
    <vt:lpwstr>5de96c96-c87c-4dce-aad9-f5c557b52ac1</vt:lpwstr>
  </property>
  <property fmtid="{D5CDD505-2E9C-101B-9397-08002B2CF9AE}" pid="5" name="MSIP_Label_aa56c84a-c06d-4947-abf3-939e8bbae422_Owner">
    <vt:lpwstr>paola.pierron@wavestone.com</vt:lpwstr>
  </property>
  <property fmtid="{D5CDD505-2E9C-101B-9397-08002B2CF9AE}" pid="6" name="MSIP_Label_aa56c84a-c06d-4947-abf3-939e8bbae422_SetDate">
    <vt:lpwstr>2019-05-24T09:11:22.6700772Z</vt:lpwstr>
  </property>
  <property fmtid="{D5CDD505-2E9C-101B-9397-08002B2CF9AE}" pid="7" name="MSIP_Label_aa56c84a-c06d-4947-abf3-939e8bbae422_Name">
    <vt:lpwstr>Public</vt:lpwstr>
  </property>
  <property fmtid="{D5CDD505-2E9C-101B-9397-08002B2CF9AE}" pid="8" name="MSIP_Label_aa56c84a-c06d-4947-abf3-939e8bbae422_Application">
    <vt:lpwstr>Microsoft Azure Information Protection</vt:lpwstr>
  </property>
  <property fmtid="{D5CDD505-2E9C-101B-9397-08002B2CF9AE}" pid="9" name="MSIP_Label_aa56c84a-c06d-4947-abf3-939e8bbae422_Extended_MSFT_Method">
    <vt:lpwstr>Manual</vt:lpwstr>
  </property>
  <property fmtid="{D5CDD505-2E9C-101B-9397-08002B2CF9AE}" pid="10" name="Sensitivity">
    <vt:lpwstr>Public</vt:lpwstr>
  </property>
</Properties>
</file>